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Hunter Raine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7-11-10T22:08:25.849">
    <p:pos x="6000" y="0"/>
    <p:text>Alex</p:text>
  </p:cm>
</p:cmLst>
</file>

<file path=ppt/media/image1.png>
</file>

<file path=ppt/media/image10.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This is our schedule based on our current progress. We are working on implementing dust detection algorithms on Rock Type E, which our client suggested would be the easiest to work with out of the five types, and working on our final draft of our Requirements document.</a:t>
            </a:r>
          </a:p>
          <a:p>
            <a:pPr lvl="0">
              <a:spcBef>
                <a:spcPts val="0"/>
              </a:spcBef>
              <a:buNone/>
            </a:pPr>
            <a:r>
              <a:t/>
            </a:r>
            <a:endParaRPr/>
          </a:p>
          <a:p>
            <a:pPr lvl="0">
              <a:spcBef>
                <a:spcPts val="0"/>
              </a:spcBef>
              <a:buNone/>
            </a:pPr>
            <a:r>
              <a:rPr lang="en"/>
              <a:t>Leading up to the Spring semester, we plan to implement one or two computer vision algorithms on Rock Type E and have JPL test our current prototype of analyzing Rock Type E to get feedback on it. We'll also be working on a prototype of a GUI that we will also have JPL give feedback on as well.</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Shape 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8" name="Shape 1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To summarize this talk, we are Team Hindsight and our client is Iona Brockie, a mechatronics engineer at JPL, who is one of the people working on the Mars 2020 rover mission to discover if there was past life on Mars. To solve their problem of testing the effectiveness of their gas Dust Removal tool and speed up the testing process, our program will be able to take in a batch of images, automatically apply computer vision algorithms, and allow JPL to run multiple tests in a single vacuum chamber pump down session and get feedback on how effective their tool is.</a:t>
            </a:r>
          </a:p>
          <a:p>
            <a:pPr lvl="0">
              <a:spcBef>
                <a:spcPts val="0"/>
              </a:spcBef>
              <a:buNone/>
            </a:pPr>
            <a:r>
              <a:t/>
            </a:r>
            <a:endParaRPr/>
          </a:p>
          <a:p>
            <a:pPr lvl="0">
              <a:spcBef>
                <a:spcPts val="0"/>
              </a:spcBef>
              <a:buNone/>
            </a:pPr>
            <a:r>
              <a:rPr lang="en"/>
              <a:t>The key topics that we discussed in this Design Review were: how we acquired our requirements through client meetings and email; the key requirements we gather from those meetings, which will be further explored in our upcoming Requirements document, and the possible risks we might encounter through our development phase and how we plan to mitigate those risks should we encounter them.</a:t>
            </a:r>
          </a:p>
          <a:p>
            <a:pPr lvl="0">
              <a:spcBef>
                <a:spcPts val="0"/>
              </a:spcBef>
              <a:buNone/>
            </a:pPr>
            <a:r>
              <a:t/>
            </a:r>
            <a:endParaRPr/>
          </a:p>
          <a:p>
            <a:pPr lvl="0">
              <a:spcBef>
                <a:spcPts val="0"/>
              </a:spcBef>
              <a:buNone/>
            </a:pPr>
            <a:r>
              <a:rPr lang="en"/>
              <a:t>The next steps for our team are creating more prototypes on the different rock types after we have a working prototype for Rock Type E, having JPL test our prototypes and get feedback so we can refine the program and creating a GUI to allow JPL to modify the algorithms.</a:t>
            </a:r>
          </a:p>
          <a:p>
            <a:pPr lvl="0">
              <a:spcBef>
                <a:spcPts val="0"/>
              </a:spcBef>
              <a:buNone/>
            </a:pPr>
            <a:r>
              <a:t/>
            </a:r>
            <a:endParaRPr/>
          </a:p>
          <a:p>
            <a:pPr lvl="0">
              <a:spcBef>
                <a:spcPts val="0"/>
              </a:spcBef>
              <a:buNone/>
            </a:pPr>
            <a:r>
              <a:rPr lang="en"/>
              <a:t>Finally, this tool will save JPL a lot of time testing their Dust Removal tool on their Mars 2020 rover so it can succeed at its goal of detecting whether there was past life on Mars. Thank you. Are there any questions?</a:t>
            </a:r>
          </a:p>
          <a:p>
            <a:pPr lvl="0">
              <a:spcBef>
                <a:spcPts val="0"/>
              </a:spcBef>
              <a:buNone/>
            </a:pPr>
            <a:r>
              <a:t/>
            </a:r>
            <a:endParaRPr/>
          </a:p>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Shape 1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5" name="Shape 1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Shape 1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1" name="Shape 1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Shape 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 name="Shape 5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&lt; 1 minute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About 2 - 5 minutes for entire section</a:t>
            </a:r>
          </a:p>
          <a:p>
            <a:pPr lvl="0">
              <a:spcBef>
                <a:spcPts val="0"/>
              </a:spcBef>
              <a:buNone/>
            </a:pPr>
            <a:r>
              <a:t/>
            </a:r>
            <a:endParaRPr/>
          </a:p>
          <a:p>
            <a:pPr lvl="0">
              <a:spcBef>
                <a:spcPts val="0"/>
              </a:spcBef>
              <a:buNone/>
            </a:pPr>
            <a:r>
              <a:rPr lang="en"/>
              <a:t>Begin with overall business area JPL is in</a:t>
            </a:r>
          </a:p>
          <a:p>
            <a:pPr lvl="0">
              <a:spcBef>
                <a:spcPts val="0"/>
              </a:spcBef>
              <a:buNone/>
            </a:pPr>
            <a:r>
              <a:rPr lang="en"/>
              <a:t>    Introduce the area</a:t>
            </a:r>
          </a:p>
          <a:p>
            <a:pPr lvl="0">
              <a:spcBef>
                <a:spcPts val="0"/>
              </a:spcBef>
              <a:buNone/>
            </a:pPr>
            <a:r>
              <a:rPr lang="en"/>
              <a:t>    Briefly explain how it works</a:t>
            </a:r>
          </a:p>
          <a:p>
            <a:pPr lvl="0">
              <a:spcBef>
                <a:spcPts val="0"/>
              </a:spcBef>
              <a:buNone/>
            </a:pPr>
            <a:r>
              <a:rPr lang="en"/>
              <a:t>    Give some motivating info on how big/active/important that sector is</a:t>
            </a:r>
          </a:p>
          <a:p>
            <a:pPr lvl="0">
              <a:spcBef>
                <a:spcPts val="0"/>
              </a:spcBef>
              <a:buNone/>
            </a:pPr>
            <a:r>
              <a:rPr lang="en"/>
              <a:t>    How many people are involved</a:t>
            </a: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About 2 - 5 minutes for entire section</a:t>
            </a:r>
          </a:p>
          <a:p>
            <a:pPr lvl="0" rtl="0">
              <a:spcBef>
                <a:spcPts val="0"/>
              </a:spcBef>
              <a:buNone/>
            </a:pPr>
            <a:r>
              <a:t/>
            </a:r>
            <a:endParaRPr/>
          </a:p>
          <a:p>
            <a:pPr lvl="0" rtl="0">
              <a:spcBef>
                <a:spcPts val="0"/>
              </a:spcBef>
              <a:buNone/>
            </a:pPr>
            <a:r>
              <a:rPr lang="en"/>
              <a:t>Begin with overall business area JPL is in</a:t>
            </a:r>
          </a:p>
          <a:p>
            <a:pPr lvl="0" rtl="0">
              <a:spcBef>
                <a:spcPts val="0"/>
              </a:spcBef>
              <a:buNone/>
            </a:pPr>
            <a:r>
              <a:rPr lang="en"/>
              <a:t>    Introduce the area</a:t>
            </a:r>
          </a:p>
          <a:p>
            <a:pPr lvl="0" rtl="0">
              <a:spcBef>
                <a:spcPts val="0"/>
              </a:spcBef>
              <a:buNone/>
            </a:pPr>
            <a:r>
              <a:rPr lang="en"/>
              <a:t>    Briefly explain how it works</a:t>
            </a:r>
          </a:p>
          <a:p>
            <a:pPr lvl="0" rtl="0">
              <a:spcBef>
                <a:spcPts val="0"/>
              </a:spcBef>
              <a:buNone/>
            </a:pPr>
            <a:r>
              <a:rPr lang="en"/>
              <a:t>    Give some motivating info on how big/active/important that sector is</a:t>
            </a:r>
          </a:p>
          <a:p>
            <a:pPr lvl="0" rtl="0">
              <a:spcBef>
                <a:spcPts val="0"/>
              </a:spcBef>
              <a:buNone/>
            </a:pPr>
            <a:r>
              <a:rPr lang="en"/>
              <a:t>    How many people are involved</a:t>
            </a:r>
          </a:p>
          <a:p>
            <a:pPr lvl="0" rtl="0">
              <a:spcBef>
                <a:spcPts val="0"/>
              </a:spcBef>
              <a:buNone/>
            </a:pPr>
            <a:r>
              <a:t/>
            </a:r>
            <a:endParaRPr/>
          </a:p>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342900" lvl="0" marL="457200" marR="0" rtl="0" algn="l">
              <a:lnSpc>
                <a:spcPct val="115000"/>
              </a:lnSpc>
              <a:spcBef>
                <a:spcPts val="0"/>
              </a:spcBef>
              <a:spcAft>
                <a:spcPts val="0"/>
              </a:spcAft>
              <a:buClr>
                <a:schemeClr val="lt2"/>
              </a:buClr>
              <a:buSzPts val="1800"/>
              <a:buFont typeface="Arial"/>
              <a:buChar char="●"/>
            </a:pPr>
            <a:r>
              <a:rPr lang="en"/>
              <a:t>Describe what’s broken/why we were hired</a:t>
            </a:r>
          </a:p>
          <a:p>
            <a:pPr indent="-317500" lvl="1" marL="914400" marR="0" rtl="0" algn="l">
              <a:lnSpc>
                <a:spcPct val="115000"/>
              </a:lnSpc>
              <a:spcBef>
                <a:spcPts val="0"/>
              </a:spcBef>
              <a:spcAft>
                <a:spcPts val="0"/>
              </a:spcAft>
              <a:buClr>
                <a:schemeClr val="lt2"/>
              </a:buClr>
              <a:buSzPts val="1400"/>
              <a:buChar char="○"/>
            </a:pPr>
            <a:r>
              <a:rPr lang="en"/>
              <a:t>Describe it in overall terms briefly</a:t>
            </a:r>
          </a:p>
          <a:p>
            <a:pPr indent="-317500" lvl="1" marL="914400" marR="0" rtl="0" algn="l">
              <a:lnSpc>
                <a:spcPct val="115000"/>
              </a:lnSpc>
              <a:spcBef>
                <a:spcPts val="0"/>
              </a:spcBef>
              <a:spcAft>
                <a:spcPts val="1600"/>
              </a:spcAft>
              <a:buClr>
                <a:schemeClr val="lt2"/>
              </a:buClr>
              <a:buSzPts val="1400"/>
              <a:buChar char="○"/>
            </a:pPr>
            <a:r>
              <a:rPr lang="en"/>
              <a:t>Get down to a bulletting out a few specific things that are not satisfactory</a:t>
            </a:r>
          </a:p>
          <a:p>
            <a:pPr indent="0" lvl="0" marL="457200" marR="0" rtl="0" algn="l">
              <a:lnSpc>
                <a:spcPct val="115000"/>
              </a:lnSpc>
              <a:spcBef>
                <a:spcPts val="0"/>
              </a:spcBef>
              <a:spcAft>
                <a:spcPts val="160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Solution Overview.</a:t>
            </a:r>
          </a:p>
          <a:p>
            <a:pPr lvl="0">
              <a:spcBef>
                <a:spcPts val="0"/>
              </a:spcBef>
              <a:buNone/>
            </a:pPr>
            <a:r>
              <a:t/>
            </a:r>
            <a:endParaRPr/>
          </a:p>
          <a:p>
            <a:pPr lvl="0">
              <a:spcBef>
                <a:spcPts val="0"/>
              </a:spcBef>
              <a:buNone/>
            </a:pPr>
            <a:r>
              <a:rPr lang="en"/>
              <a:t>Our solution for JPL’s problem is an image processing pipeline.</a:t>
            </a:r>
          </a:p>
          <a:p>
            <a:pPr lvl="0">
              <a:spcBef>
                <a:spcPts val="0"/>
              </a:spcBef>
              <a:buNone/>
            </a:pPr>
            <a:r>
              <a:t/>
            </a:r>
            <a:endParaRPr/>
          </a:p>
          <a:p>
            <a:pPr lvl="0">
              <a:spcBef>
                <a:spcPts val="0"/>
              </a:spcBef>
              <a:buNone/>
            </a:pPr>
            <a:r>
              <a:rPr lang="en"/>
              <a:t>Some of the specific features for this pipeline include:</a:t>
            </a:r>
          </a:p>
          <a:p>
            <a:pPr indent="-298450" lvl="0" marL="457200" rtl="0">
              <a:spcBef>
                <a:spcPts val="0"/>
              </a:spcBef>
              <a:spcAft>
                <a:spcPts val="0"/>
              </a:spcAft>
              <a:buSzPts val="1100"/>
              <a:buChar char="-"/>
            </a:pPr>
            <a:r>
              <a:rPr lang="en"/>
              <a:t>Taking in one pair or multiple pairs of images that JPL generates for a particular abrasion</a:t>
            </a:r>
          </a:p>
          <a:p>
            <a:pPr indent="-298450" lvl="0" marL="457200" rtl="0">
              <a:spcBef>
                <a:spcPts val="0"/>
              </a:spcBef>
              <a:spcAft>
                <a:spcPts val="0"/>
              </a:spcAft>
              <a:buSzPts val="1100"/>
              <a:buChar char="-"/>
            </a:pPr>
            <a:r>
              <a:rPr lang="en"/>
              <a:t>Apply both user defined or programmer defined algorithms to said sets. We will be providing JPL with a set of algorithms to do dust detection but this will allow the engineers at JPL to use the tool as they see fit.</a:t>
            </a:r>
          </a:p>
          <a:p>
            <a:pPr indent="-298450" lvl="0" marL="457200" rtl="0">
              <a:spcBef>
                <a:spcPts val="0"/>
              </a:spcBef>
              <a:spcAft>
                <a:spcPts val="0"/>
              </a:spcAft>
              <a:buSzPts val="1100"/>
              <a:buChar char="-"/>
            </a:pPr>
            <a:r>
              <a:rPr lang="en"/>
              <a:t>Output some kind of regional distinction between heavily dust covered, moderate to light dust coverage and no dust. This is will be done in two ways: </a:t>
            </a:r>
          </a:p>
          <a:p>
            <a:pPr indent="-298450" lvl="1" marL="914400" rtl="0">
              <a:spcBef>
                <a:spcPts val="0"/>
              </a:spcBef>
              <a:spcAft>
                <a:spcPts val="0"/>
              </a:spcAft>
              <a:buSzPts val="1100"/>
              <a:buChar char="-"/>
            </a:pPr>
            <a:r>
              <a:rPr lang="en"/>
              <a:t>One with clearly defined regions using color coding to </a:t>
            </a:r>
            <a:r>
              <a:rPr lang="en"/>
              <a:t>visually</a:t>
            </a:r>
            <a:r>
              <a:rPr lang="en"/>
              <a:t> distinguish the coverage </a:t>
            </a:r>
          </a:p>
          <a:p>
            <a:pPr indent="-298450" lvl="1" marL="914400" rtl="0">
              <a:spcBef>
                <a:spcPts val="0"/>
              </a:spcBef>
              <a:buSzPts val="1100"/>
              <a:buChar char="-"/>
            </a:pPr>
            <a:r>
              <a:rPr lang="en"/>
              <a:t>The other with a percentage for the given regions for how covered that region is in dust</a:t>
            </a:r>
          </a:p>
          <a:p>
            <a:pPr lvl="0" rtl="0">
              <a:lnSpc>
                <a:spcPct val="115000"/>
              </a:lnSpc>
              <a:spcBef>
                <a:spcPts val="0"/>
              </a:spcBef>
              <a:spcAft>
                <a:spcPts val="1600"/>
              </a:spcAft>
              <a:buNone/>
            </a:pPr>
            <a:r>
              <a:t/>
            </a:r>
            <a:endParaRPr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Above are two processes, the first being the new process with our solution integrated into JPL’s testing process. The other being JPL’s old process that we showed earlier.</a:t>
            </a:r>
          </a:p>
          <a:p>
            <a:pPr lvl="0">
              <a:spcBef>
                <a:spcPts val="0"/>
              </a:spcBef>
              <a:buNone/>
            </a:pPr>
            <a:r>
              <a:t/>
            </a:r>
            <a:endParaRPr/>
          </a:p>
          <a:p>
            <a:pPr lvl="0">
              <a:spcBef>
                <a:spcPts val="0"/>
              </a:spcBef>
              <a:buNone/>
            </a:pPr>
            <a:r>
              <a:rPr lang="en"/>
              <a:t>As you can see, JPL’s current process does not clearly decouple the preprocessing, processing, and postprocessing of their image sets. This results in their test gathering loop including unnecessary steps that should only be done once. The main two being the Pumping up and Pumping down of vacuum chambers.</a:t>
            </a:r>
          </a:p>
          <a:p>
            <a:pPr lvl="0">
              <a:spcBef>
                <a:spcPts val="0"/>
              </a:spcBef>
              <a:buNone/>
            </a:pPr>
            <a:r>
              <a:t/>
            </a:r>
            <a:endParaRPr/>
          </a:p>
          <a:p>
            <a:pPr lvl="0">
              <a:spcBef>
                <a:spcPts val="0"/>
              </a:spcBef>
              <a:buNone/>
            </a:pPr>
            <a:r>
              <a:rPr lang="en"/>
              <a:t>In the new process, our solution will eliminate these redundant steps and make a more streamlined and easier to handle system. It will clearly define a preprocessing phase, processing phase, and postprocessing phase. This will make our clients testing process much easier and allow them to focus more on gathering and analyzing data instead of running pre and post processing steps for every set of data that is collected.</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About 3 minute</a:t>
            </a:r>
          </a:p>
          <a:p>
            <a:pPr lvl="0">
              <a:spcBef>
                <a:spcPts val="0"/>
              </a:spcBef>
              <a:buNone/>
            </a:pPr>
            <a:r>
              <a:t/>
            </a:r>
            <a:endParaRPr/>
          </a:p>
          <a:p>
            <a:pPr lvl="0">
              <a:spcBef>
                <a:spcPts val="0"/>
              </a:spcBef>
              <a:buNone/>
            </a:pPr>
            <a:r>
              <a:rPr lang="en"/>
              <a:t>Begin by mentioning (briefly) how you got these requirements (This might be better spoken than as a bullet point on the slide)</a:t>
            </a:r>
          </a:p>
          <a:p>
            <a:pPr lvl="0">
              <a:spcBef>
                <a:spcPts val="0"/>
              </a:spcBef>
              <a:buNone/>
            </a:pPr>
            <a:r>
              <a:t/>
            </a:r>
            <a:endParaRPr/>
          </a:p>
          <a:p>
            <a:pPr lvl="0">
              <a:spcBef>
                <a:spcPts val="0"/>
              </a:spcBef>
              <a:buNone/>
            </a:pPr>
            <a:r>
              <a:rPr lang="en"/>
              <a:t>Present key requirements that you system must meet from the domain perspective</a:t>
            </a:r>
          </a:p>
          <a:p>
            <a:pPr lvl="0">
              <a:spcBef>
                <a:spcPts val="0"/>
              </a:spcBef>
              <a:buNone/>
            </a:pPr>
            <a:r>
              <a:rPr lang="en"/>
              <a:t>    This just means expressed in terms from the client’s end domain, rather than in the more structured/technical function performance requirements we’ll do to next</a:t>
            </a:r>
          </a:p>
          <a:p>
            <a:pPr lvl="0">
              <a:spcBef>
                <a:spcPts val="0"/>
              </a:spcBef>
              <a:buNone/>
            </a:pPr>
            <a:r>
              <a:rPr lang="en"/>
              <a:t>    Most projects can summarize the key requirements in about 5-10 bullets. Briefly explain each one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Shape 1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4" name="Shape 11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wrap="square" tIns="91425"/>
          <a:lstStyle>
            <a:lvl1pPr lvl="0" algn="ctr">
              <a:spcBef>
                <a:spcPts val="0"/>
              </a:spcBef>
              <a:buSzPts val="5200"/>
              <a:buNone/>
              <a:defRPr sz="5200"/>
            </a:lvl1pPr>
            <a:lvl2pPr lvl="1" algn="ctr">
              <a:spcBef>
                <a:spcPts val="0"/>
              </a:spcBef>
              <a:buSzPts val="5200"/>
              <a:buNone/>
              <a:defRPr sz="5200"/>
            </a:lvl2pPr>
            <a:lvl3pPr lvl="2" algn="ctr">
              <a:spcBef>
                <a:spcPts val="0"/>
              </a:spcBef>
              <a:buSzPts val="5200"/>
              <a:buNone/>
              <a:defRPr sz="5200"/>
            </a:lvl3pPr>
            <a:lvl4pPr lvl="3" algn="ctr">
              <a:spcBef>
                <a:spcPts val="0"/>
              </a:spcBef>
              <a:buSzPts val="5200"/>
              <a:buNone/>
              <a:defRPr sz="5200"/>
            </a:lvl4pPr>
            <a:lvl5pPr lvl="4" algn="ctr">
              <a:spcBef>
                <a:spcPts val="0"/>
              </a:spcBef>
              <a:buSzPts val="5200"/>
              <a:buNone/>
              <a:defRPr sz="5200"/>
            </a:lvl5pPr>
            <a:lvl6pPr lvl="5" algn="ctr">
              <a:spcBef>
                <a:spcPts val="0"/>
              </a:spcBef>
              <a:buSzPts val="5200"/>
              <a:buNone/>
              <a:defRPr sz="5200"/>
            </a:lvl6pPr>
            <a:lvl7pPr lvl="6" algn="ctr">
              <a:spcBef>
                <a:spcPts val="0"/>
              </a:spcBef>
              <a:buSzPts val="5200"/>
              <a:buNone/>
              <a:defRPr sz="5200"/>
            </a:lvl7pPr>
            <a:lvl8pPr lvl="7" algn="ctr">
              <a:spcBef>
                <a:spcPts val="0"/>
              </a:spcBef>
              <a:buSzPts val="5200"/>
              <a:buNone/>
              <a:defRPr sz="5200"/>
            </a:lvl8pPr>
            <a:lvl9pPr lvl="8" algn="ctr">
              <a:spcBef>
                <a:spcPts val="0"/>
              </a:spcBef>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wrap="square" tIns="91425"/>
          <a:lstStyle>
            <a:lvl1pPr lvl="0" algn="ctr">
              <a:spcBef>
                <a:spcPts val="0"/>
              </a:spcBef>
              <a:buSzPts val="12000"/>
              <a:buNone/>
              <a:defRPr sz="12000"/>
            </a:lvl1pPr>
            <a:lvl2pPr lvl="1" algn="ctr">
              <a:spcBef>
                <a:spcPts val="0"/>
              </a:spcBef>
              <a:buSzPts val="12000"/>
              <a:buNone/>
              <a:defRPr sz="12000"/>
            </a:lvl2pPr>
            <a:lvl3pPr lvl="2" algn="ctr">
              <a:spcBef>
                <a:spcPts val="0"/>
              </a:spcBef>
              <a:buSzPts val="12000"/>
              <a:buNone/>
              <a:defRPr sz="12000"/>
            </a:lvl3pPr>
            <a:lvl4pPr lvl="3" algn="ctr">
              <a:spcBef>
                <a:spcPts val="0"/>
              </a:spcBef>
              <a:buSzPts val="12000"/>
              <a:buNone/>
              <a:defRPr sz="12000"/>
            </a:lvl4pPr>
            <a:lvl5pPr lvl="4" algn="ctr">
              <a:spcBef>
                <a:spcPts val="0"/>
              </a:spcBef>
              <a:buSzPts val="12000"/>
              <a:buNone/>
              <a:defRPr sz="12000"/>
            </a:lvl5pPr>
            <a:lvl6pPr lvl="5" algn="ctr">
              <a:spcBef>
                <a:spcPts val="0"/>
              </a:spcBef>
              <a:buSzPts val="12000"/>
              <a:buNone/>
              <a:defRPr sz="12000"/>
            </a:lvl6pPr>
            <a:lvl7pPr lvl="6" algn="ctr">
              <a:spcBef>
                <a:spcPts val="0"/>
              </a:spcBef>
              <a:buSzPts val="12000"/>
              <a:buNone/>
              <a:defRPr sz="12000"/>
            </a:lvl7pPr>
            <a:lvl8pPr lvl="7" algn="ctr">
              <a:spcBef>
                <a:spcPts val="0"/>
              </a:spcBef>
              <a:buSzPts val="12000"/>
              <a:buNone/>
              <a:defRPr sz="12000"/>
            </a:lvl8pPr>
            <a:lvl9pPr lvl="8" algn="ctr">
              <a:spcBef>
                <a:spcPts val="0"/>
              </a:spcBef>
              <a:buSzPts val="12000"/>
              <a:buNone/>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wrap="square" tIns="91425"/>
          <a:lstStyle>
            <a:lvl1pPr lvl="0" algn="ctr">
              <a:spcBef>
                <a:spcPts val="0"/>
              </a:spcBef>
              <a:buSzPts val="1800"/>
              <a:buChar char="●"/>
              <a:defRPr/>
            </a:lvl1pPr>
            <a:lvl2pPr lvl="1" algn="ctr">
              <a:spcBef>
                <a:spcPts val="0"/>
              </a:spcBef>
              <a:buSzPts val="1400"/>
              <a:buChar char="○"/>
              <a:defRPr/>
            </a:lvl2pPr>
            <a:lvl3pPr lvl="2" algn="ctr">
              <a:spcBef>
                <a:spcPts val="0"/>
              </a:spcBef>
              <a:buSzPts val="1400"/>
              <a:buChar char="■"/>
              <a:defRPr/>
            </a:lvl3pPr>
            <a:lvl4pPr lvl="3" algn="ctr">
              <a:spcBef>
                <a:spcPts val="0"/>
              </a:spcBef>
              <a:buSzPts val="1400"/>
              <a:buChar char="●"/>
              <a:defRPr/>
            </a:lvl4pPr>
            <a:lvl5pPr lvl="4" algn="ctr">
              <a:spcBef>
                <a:spcPts val="0"/>
              </a:spcBef>
              <a:buSzPts val="1400"/>
              <a:buChar char="○"/>
              <a:defRPr/>
            </a:lvl5pPr>
            <a:lvl6pPr lvl="5" algn="ctr">
              <a:spcBef>
                <a:spcPts val="0"/>
              </a:spcBef>
              <a:buSzPts val="1400"/>
              <a:buChar char="■"/>
              <a:defRPr/>
            </a:lvl6pPr>
            <a:lvl7pPr lvl="6" algn="ctr">
              <a:spcBef>
                <a:spcPts val="0"/>
              </a:spcBef>
              <a:buSzPts val="1400"/>
              <a:buChar char="●"/>
              <a:defRPr/>
            </a:lvl7pPr>
            <a:lvl8pPr lvl="7" algn="ctr">
              <a:spcBef>
                <a:spcPts val="0"/>
              </a:spcBef>
              <a:buSzPts val="1400"/>
              <a:buChar char="○"/>
              <a:defRPr/>
            </a:lvl8pPr>
            <a:lvl9pPr lvl="8" algn="ctr">
              <a:spcBef>
                <a:spcPts val="0"/>
              </a:spcBef>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wrap="square" tIns="91425"/>
          <a:lstStyle>
            <a:lvl1pPr lvl="0" algn="ctr">
              <a:spcBef>
                <a:spcPts val="0"/>
              </a:spcBef>
              <a:buSzPts val="3600"/>
              <a:buNone/>
              <a:defRPr sz="3600"/>
            </a:lvl1pPr>
            <a:lvl2pPr lvl="1" algn="ctr">
              <a:spcBef>
                <a:spcPts val="0"/>
              </a:spcBef>
              <a:buSzPts val="3600"/>
              <a:buNone/>
              <a:defRPr sz="3600"/>
            </a:lvl2pPr>
            <a:lvl3pPr lvl="2" algn="ctr">
              <a:spcBef>
                <a:spcPts val="0"/>
              </a:spcBef>
              <a:buSzPts val="3600"/>
              <a:buNone/>
              <a:defRPr sz="3600"/>
            </a:lvl3pPr>
            <a:lvl4pPr lvl="3" algn="ctr">
              <a:spcBef>
                <a:spcPts val="0"/>
              </a:spcBef>
              <a:buSzPts val="3600"/>
              <a:buNone/>
              <a:defRPr sz="3600"/>
            </a:lvl4pPr>
            <a:lvl5pPr lvl="4" algn="ctr">
              <a:spcBef>
                <a:spcPts val="0"/>
              </a:spcBef>
              <a:buSzPts val="3600"/>
              <a:buNone/>
              <a:defRPr sz="3600"/>
            </a:lvl5pPr>
            <a:lvl6pPr lvl="5" algn="ctr">
              <a:spcBef>
                <a:spcPts val="0"/>
              </a:spcBef>
              <a:buSzPts val="3600"/>
              <a:buNone/>
              <a:defRPr sz="3600"/>
            </a:lvl6pPr>
            <a:lvl7pPr lvl="6" algn="ctr">
              <a:spcBef>
                <a:spcPts val="0"/>
              </a:spcBef>
              <a:buSzPts val="3600"/>
              <a:buNone/>
              <a:defRPr sz="3600"/>
            </a:lvl7pPr>
            <a:lvl8pPr lvl="7" algn="ctr">
              <a:spcBef>
                <a:spcPts val="0"/>
              </a:spcBef>
              <a:buSzPts val="3600"/>
              <a:buNone/>
              <a:defRPr sz="3600"/>
            </a:lvl8pPr>
            <a:lvl9pPr lvl="8" algn="ctr">
              <a:spcBef>
                <a:spcPts val="0"/>
              </a:spcBef>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wrap="square" tIns="91425"/>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wrap="square" tIns="91425"/>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wrap="square" tIns="91425"/>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wrap="square" tIns="91425"/>
          <a:lstStyle>
            <a:lvl1pPr lvl="0">
              <a:spcBef>
                <a:spcPts val="0"/>
              </a:spcBef>
              <a:buSzPts val="1200"/>
              <a:buChar char="●"/>
              <a:defRPr sz="12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wrap="square" tIns="91425"/>
          <a:lstStyle>
            <a:lvl1pPr lvl="0">
              <a:spcBef>
                <a:spcPts val="0"/>
              </a:spcBef>
              <a:buSzPts val="4800"/>
              <a:buNone/>
              <a:defRPr sz="4800"/>
            </a:lvl1pPr>
            <a:lvl2pPr lvl="1">
              <a:spcBef>
                <a:spcPts val="0"/>
              </a:spcBef>
              <a:buSzPts val="4800"/>
              <a:buNone/>
              <a:defRPr sz="4800"/>
            </a:lvl2pPr>
            <a:lvl3pPr lvl="2">
              <a:spcBef>
                <a:spcPts val="0"/>
              </a:spcBef>
              <a:buSzPts val="4800"/>
              <a:buNone/>
              <a:defRPr sz="4800"/>
            </a:lvl3pPr>
            <a:lvl4pPr lvl="3">
              <a:spcBef>
                <a:spcPts val="0"/>
              </a:spcBef>
              <a:buSzPts val="4800"/>
              <a:buNone/>
              <a:defRPr sz="4800"/>
            </a:lvl4pPr>
            <a:lvl5pPr lvl="4">
              <a:spcBef>
                <a:spcPts val="0"/>
              </a:spcBef>
              <a:buSzPts val="4800"/>
              <a:buNone/>
              <a:defRPr sz="4800"/>
            </a:lvl5pPr>
            <a:lvl6pPr lvl="5">
              <a:spcBef>
                <a:spcPts val="0"/>
              </a:spcBef>
              <a:buSzPts val="4800"/>
              <a:buNone/>
              <a:defRPr sz="4800"/>
            </a:lvl6pPr>
            <a:lvl7pPr lvl="6">
              <a:spcBef>
                <a:spcPts val="0"/>
              </a:spcBef>
              <a:buSzPts val="4800"/>
              <a:buNone/>
              <a:defRPr sz="4800"/>
            </a:lvl7pPr>
            <a:lvl8pPr lvl="7">
              <a:spcBef>
                <a:spcPts val="0"/>
              </a:spcBef>
              <a:buSzPts val="4800"/>
              <a:buNone/>
              <a:defRPr sz="4800"/>
            </a:lvl8pPr>
            <a:lvl9pPr lvl="8">
              <a:spcBef>
                <a:spcPts val="0"/>
              </a:spcBef>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25"/>
            <a:ext cx="4572000" cy="5143500"/>
          </a:xfrm>
          <a:prstGeom prst="rect">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wrap="square" tIns="91425"/>
          <a:lstStyle>
            <a:lvl1pPr lvl="0" algn="ctr">
              <a:spcBef>
                <a:spcPts val="0"/>
              </a:spcBef>
              <a:buSzPts val="4200"/>
              <a:buNone/>
              <a:defRPr sz="4200"/>
            </a:lvl1pPr>
            <a:lvl2pPr lvl="1" algn="ctr">
              <a:spcBef>
                <a:spcPts val="0"/>
              </a:spcBef>
              <a:buSzPts val="4200"/>
              <a:buNone/>
              <a:defRPr sz="4200"/>
            </a:lvl2pPr>
            <a:lvl3pPr lvl="2" algn="ctr">
              <a:spcBef>
                <a:spcPts val="0"/>
              </a:spcBef>
              <a:buSzPts val="4200"/>
              <a:buNone/>
              <a:defRPr sz="4200"/>
            </a:lvl3pPr>
            <a:lvl4pPr lvl="3" algn="ctr">
              <a:spcBef>
                <a:spcPts val="0"/>
              </a:spcBef>
              <a:buSzPts val="4200"/>
              <a:buNone/>
              <a:defRPr sz="4200"/>
            </a:lvl4pPr>
            <a:lvl5pPr lvl="4" algn="ctr">
              <a:spcBef>
                <a:spcPts val="0"/>
              </a:spcBef>
              <a:buSzPts val="4200"/>
              <a:buNone/>
              <a:defRPr sz="4200"/>
            </a:lvl5pPr>
            <a:lvl6pPr lvl="5" algn="ctr">
              <a:spcBef>
                <a:spcPts val="0"/>
              </a:spcBef>
              <a:buSzPts val="4200"/>
              <a:buNone/>
              <a:defRPr sz="4200"/>
            </a:lvl6pPr>
            <a:lvl7pPr lvl="6" algn="ctr">
              <a:spcBef>
                <a:spcPts val="0"/>
              </a:spcBef>
              <a:buSzPts val="4200"/>
              <a:buNone/>
              <a:defRPr sz="4200"/>
            </a:lvl7pPr>
            <a:lvl8pPr lvl="7" algn="ctr">
              <a:spcBef>
                <a:spcPts val="0"/>
              </a:spcBef>
              <a:buSzPts val="4200"/>
              <a:buNone/>
              <a:defRPr sz="4200"/>
            </a:lvl8pPr>
            <a:lvl9pPr lvl="8" algn="ctr">
              <a:spcBef>
                <a:spcPts val="0"/>
              </a:spcBef>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200"/>
            <a:ext cx="3837000" cy="3695100"/>
          </a:xfrm>
          <a:prstGeom prst="rect">
            <a:avLst/>
          </a:prstGeom>
        </p:spPr>
        <p:txBody>
          <a:bodyPr anchorCtr="0" anchor="ctr" bIns="91425" lIns="91425" rIns="91425" wrap="square" tIns="91425"/>
          <a:lstStyle>
            <a:lvl1pPr lvl="0">
              <a:spcBef>
                <a:spcPts val="0"/>
              </a:spcBef>
              <a:buClr>
                <a:schemeClr val="dk1"/>
              </a:buClr>
              <a:buSzPts val="1800"/>
              <a:buChar char="●"/>
              <a:defRPr>
                <a:solidFill>
                  <a:schemeClr val="dk1"/>
                </a:solidFill>
              </a:defRPr>
            </a:lvl1pPr>
            <a:lvl2pPr lvl="1">
              <a:spcBef>
                <a:spcPts val="0"/>
              </a:spcBef>
              <a:buClr>
                <a:schemeClr val="dk1"/>
              </a:buClr>
              <a:buSzPts val="1400"/>
              <a:buChar char="○"/>
              <a:defRPr>
                <a:solidFill>
                  <a:schemeClr val="dk1"/>
                </a:solidFill>
              </a:defRPr>
            </a:lvl2pPr>
            <a:lvl3pPr lvl="2">
              <a:spcBef>
                <a:spcPts val="0"/>
              </a:spcBef>
              <a:buClr>
                <a:schemeClr val="dk1"/>
              </a:buClr>
              <a:buSzPts val="1400"/>
              <a:buChar char="■"/>
              <a:defRPr>
                <a:solidFill>
                  <a:schemeClr val="dk1"/>
                </a:solidFill>
              </a:defRPr>
            </a:lvl3pPr>
            <a:lvl4pPr lvl="3">
              <a:spcBef>
                <a:spcPts val="0"/>
              </a:spcBef>
              <a:buClr>
                <a:schemeClr val="dk1"/>
              </a:buClr>
              <a:buSzPts val="1400"/>
              <a:buChar char="●"/>
              <a:defRPr>
                <a:solidFill>
                  <a:schemeClr val="dk1"/>
                </a:solidFill>
              </a:defRPr>
            </a:lvl4pPr>
            <a:lvl5pPr lvl="4">
              <a:spcBef>
                <a:spcPts val="0"/>
              </a:spcBef>
              <a:buClr>
                <a:schemeClr val="dk1"/>
              </a:buClr>
              <a:buSzPts val="1400"/>
              <a:buChar char="○"/>
              <a:defRPr>
                <a:solidFill>
                  <a:schemeClr val="dk1"/>
                </a:solidFill>
              </a:defRPr>
            </a:lvl5pPr>
            <a:lvl6pPr lvl="5">
              <a:spcBef>
                <a:spcPts val="0"/>
              </a:spcBef>
              <a:buClr>
                <a:schemeClr val="dk1"/>
              </a:buClr>
              <a:buSzPts val="1400"/>
              <a:buChar char="■"/>
              <a:defRPr>
                <a:solidFill>
                  <a:schemeClr val="dk1"/>
                </a:solidFill>
              </a:defRPr>
            </a:lvl6pPr>
            <a:lvl7pPr lvl="6">
              <a:spcBef>
                <a:spcPts val="0"/>
              </a:spcBef>
              <a:buClr>
                <a:schemeClr val="dk1"/>
              </a:buClr>
              <a:buSzPts val="1400"/>
              <a:buChar char="●"/>
              <a:defRPr>
                <a:solidFill>
                  <a:schemeClr val="dk1"/>
                </a:solidFill>
              </a:defRPr>
            </a:lvl7pPr>
            <a:lvl8pPr lvl="7">
              <a:spcBef>
                <a:spcPts val="0"/>
              </a:spcBef>
              <a:buClr>
                <a:schemeClr val="dk1"/>
              </a:buClr>
              <a:buSzPts val="1400"/>
              <a:buChar char="○"/>
              <a:defRPr>
                <a:solidFill>
                  <a:schemeClr val="dk1"/>
                </a:solidFill>
              </a:defRPr>
            </a:lvl8pPr>
            <a:lvl9pPr lvl="8">
              <a:spcBef>
                <a:spcPts val="0"/>
              </a:spcBef>
              <a:buClr>
                <a:schemeClr val="dk1"/>
              </a:buClr>
              <a:buSzPts val="1400"/>
              <a:buChar char="■"/>
              <a:defRPr>
                <a:solidFill>
                  <a:schemeClr val="dk1"/>
                </a:solidFill>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wrap="square" tIns="91425"/>
          <a:lstStyle>
            <a:lvl1pPr lvl="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dk1"/>
              </a:buClr>
              <a:buSzPts val="2800"/>
              <a:buNone/>
              <a:defRPr sz="2800">
                <a:solidFill>
                  <a:schemeClr val="dk1"/>
                </a:solidFill>
              </a:defRPr>
            </a:lvl1pPr>
            <a:lvl2pPr lvl="1">
              <a:spcBef>
                <a:spcPts val="0"/>
              </a:spcBef>
              <a:buClr>
                <a:schemeClr val="dk1"/>
              </a:buClr>
              <a:buSzPts val="2800"/>
              <a:buNone/>
              <a:defRPr sz="2800">
                <a:solidFill>
                  <a:schemeClr val="dk1"/>
                </a:solidFill>
              </a:defRPr>
            </a:lvl2pPr>
            <a:lvl3pPr lvl="2">
              <a:spcBef>
                <a:spcPts val="0"/>
              </a:spcBef>
              <a:buClr>
                <a:schemeClr val="dk1"/>
              </a:buClr>
              <a:buSzPts val="2800"/>
              <a:buNone/>
              <a:defRPr sz="2800">
                <a:solidFill>
                  <a:schemeClr val="dk1"/>
                </a:solidFill>
              </a:defRPr>
            </a:lvl3pPr>
            <a:lvl4pPr lvl="3">
              <a:spcBef>
                <a:spcPts val="0"/>
              </a:spcBef>
              <a:buClr>
                <a:schemeClr val="dk1"/>
              </a:buClr>
              <a:buSzPts val="2800"/>
              <a:buNone/>
              <a:defRPr sz="2800">
                <a:solidFill>
                  <a:schemeClr val="dk1"/>
                </a:solidFill>
              </a:defRPr>
            </a:lvl4pPr>
            <a:lvl5pPr lvl="4">
              <a:spcBef>
                <a:spcPts val="0"/>
              </a:spcBef>
              <a:buClr>
                <a:schemeClr val="dk1"/>
              </a:buClr>
              <a:buSzPts val="2800"/>
              <a:buNone/>
              <a:defRPr sz="2800">
                <a:solidFill>
                  <a:schemeClr val="dk1"/>
                </a:solidFill>
              </a:defRPr>
            </a:lvl5pPr>
            <a:lvl6pPr lvl="5">
              <a:spcBef>
                <a:spcPts val="0"/>
              </a:spcBef>
              <a:buClr>
                <a:schemeClr val="dk1"/>
              </a:buClr>
              <a:buSzPts val="2800"/>
              <a:buNone/>
              <a:defRPr sz="2800">
                <a:solidFill>
                  <a:schemeClr val="dk1"/>
                </a:solidFill>
              </a:defRPr>
            </a:lvl6pPr>
            <a:lvl7pPr lvl="6">
              <a:spcBef>
                <a:spcPts val="0"/>
              </a:spcBef>
              <a:buClr>
                <a:schemeClr val="dk1"/>
              </a:buClr>
              <a:buSzPts val="2800"/>
              <a:buNone/>
              <a:defRPr sz="2800">
                <a:solidFill>
                  <a:schemeClr val="dk1"/>
                </a:solidFill>
              </a:defRPr>
            </a:lvl7pPr>
            <a:lvl8pPr lvl="7">
              <a:spcBef>
                <a:spcPts val="0"/>
              </a:spcBef>
              <a:buClr>
                <a:schemeClr val="dk1"/>
              </a:buClr>
              <a:buSzPts val="2800"/>
              <a:buNone/>
              <a:defRPr sz="2800">
                <a:solidFill>
                  <a:schemeClr val="dk1"/>
                </a:solidFill>
              </a:defRPr>
            </a:lvl8pPr>
            <a:lvl9pPr lvl="8">
              <a:spcBef>
                <a:spcPts val="0"/>
              </a:spcBef>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lt2"/>
              </a:buClr>
              <a:buSzPts val="1800"/>
              <a:buChar char="●"/>
              <a:defRPr sz="1800">
                <a:solidFill>
                  <a:schemeClr val="lt2"/>
                </a:solidFill>
              </a:defRPr>
            </a:lvl1pPr>
            <a:lvl2pPr lvl="1">
              <a:lnSpc>
                <a:spcPct val="115000"/>
              </a:lnSpc>
              <a:spcBef>
                <a:spcPts val="0"/>
              </a:spcBef>
              <a:spcAft>
                <a:spcPts val="1600"/>
              </a:spcAft>
              <a:buClr>
                <a:schemeClr val="lt2"/>
              </a:buClr>
              <a:buSzPts val="1400"/>
              <a:buChar char="○"/>
              <a:defRPr>
                <a:solidFill>
                  <a:schemeClr val="lt2"/>
                </a:solidFill>
              </a:defRPr>
            </a:lvl2pPr>
            <a:lvl3pPr lvl="2">
              <a:lnSpc>
                <a:spcPct val="115000"/>
              </a:lnSpc>
              <a:spcBef>
                <a:spcPts val="0"/>
              </a:spcBef>
              <a:spcAft>
                <a:spcPts val="1600"/>
              </a:spcAft>
              <a:buClr>
                <a:schemeClr val="lt2"/>
              </a:buClr>
              <a:buSzPts val="1400"/>
              <a:buChar char="■"/>
              <a:defRPr>
                <a:solidFill>
                  <a:schemeClr val="lt2"/>
                </a:solidFill>
              </a:defRPr>
            </a:lvl3pPr>
            <a:lvl4pPr lvl="3">
              <a:lnSpc>
                <a:spcPct val="115000"/>
              </a:lnSpc>
              <a:spcBef>
                <a:spcPts val="0"/>
              </a:spcBef>
              <a:spcAft>
                <a:spcPts val="1600"/>
              </a:spcAft>
              <a:buClr>
                <a:schemeClr val="lt2"/>
              </a:buClr>
              <a:buSzPts val="1400"/>
              <a:buChar char="●"/>
              <a:defRPr>
                <a:solidFill>
                  <a:schemeClr val="lt2"/>
                </a:solidFill>
              </a:defRPr>
            </a:lvl4pPr>
            <a:lvl5pPr lvl="4">
              <a:lnSpc>
                <a:spcPct val="115000"/>
              </a:lnSpc>
              <a:spcBef>
                <a:spcPts val="0"/>
              </a:spcBef>
              <a:spcAft>
                <a:spcPts val="1600"/>
              </a:spcAft>
              <a:buClr>
                <a:schemeClr val="lt2"/>
              </a:buClr>
              <a:buSzPts val="1400"/>
              <a:buChar char="○"/>
              <a:defRPr>
                <a:solidFill>
                  <a:schemeClr val="lt2"/>
                </a:solidFill>
              </a:defRPr>
            </a:lvl5pPr>
            <a:lvl6pPr lvl="5">
              <a:lnSpc>
                <a:spcPct val="115000"/>
              </a:lnSpc>
              <a:spcBef>
                <a:spcPts val="0"/>
              </a:spcBef>
              <a:spcAft>
                <a:spcPts val="1600"/>
              </a:spcAft>
              <a:buClr>
                <a:schemeClr val="lt2"/>
              </a:buClr>
              <a:buSzPts val="1400"/>
              <a:buChar char="■"/>
              <a:defRPr>
                <a:solidFill>
                  <a:schemeClr val="lt2"/>
                </a:solidFill>
              </a:defRPr>
            </a:lvl6pPr>
            <a:lvl7pPr lvl="6">
              <a:lnSpc>
                <a:spcPct val="115000"/>
              </a:lnSpc>
              <a:spcBef>
                <a:spcPts val="0"/>
              </a:spcBef>
              <a:spcAft>
                <a:spcPts val="1600"/>
              </a:spcAft>
              <a:buClr>
                <a:schemeClr val="lt2"/>
              </a:buClr>
              <a:buSzPts val="1400"/>
              <a:buChar char="●"/>
              <a:defRPr>
                <a:solidFill>
                  <a:schemeClr val="lt2"/>
                </a:solidFill>
              </a:defRPr>
            </a:lvl7pPr>
            <a:lvl8pPr lvl="7">
              <a:lnSpc>
                <a:spcPct val="115000"/>
              </a:lnSpc>
              <a:spcBef>
                <a:spcPts val="0"/>
              </a:spcBef>
              <a:spcAft>
                <a:spcPts val="1600"/>
              </a:spcAft>
              <a:buClr>
                <a:schemeClr val="lt2"/>
              </a:buClr>
              <a:buSzPts val="1400"/>
              <a:buChar char="○"/>
              <a:defRPr>
                <a:solidFill>
                  <a:schemeClr val="lt2"/>
                </a:solidFill>
              </a:defRPr>
            </a:lvl8pPr>
            <a:lvl9pPr lvl="8">
              <a:lnSpc>
                <a:spcPct val="115000"/>
              </a:lnSpc>
              <a:spcBef>
                <a:spcPts val="0"/>
              </a:spcBef>
              <a:spcAft>
                <a:spcPts val="1600"/>
              </a:spcAft>
              <a:buClr>
                <a:schemeClr val="lt2"/>
              </a:buClr>
              <a:buSzPts val="1400"/>
              <a:buChar char="■"/>
              <a:defRPr>
                <a:solidFill>
                  <a:schemeClr val="lt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1000">
                <a:solidFill>
                  <a:schemeClr val="lt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comments" Target="../comments/comment1.xml"/><Relationship Id="rId4" Type="http://schemas.openxmlformats.org/officeDocument/2006/relationships/image" Target="../media/image3.png"/><Relationship Id="rId5"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4.jpg"/><Relationship Id="rId5"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Shape 54"/>
          <p:cNvSpPr txBox="1"/>
          <p:nvPr>
            <p:ph type="ctrTitle"/>
          </p:nvPr>
        </p:nvSpPr>
        <p:spPr>
          <a:xfrm>
            <a:off x="311708" y="0"/>
            <a:ext cx="8520600" cy="2052600"/>
          </a:xfrm>
          <a:prstGeom prst="rect">
            <a:avLst/>
          </a:prstGeom>
        </p:spPr>
        <p:txBody>
          <a:bodyPr anchorCtr="0" anchor="b" bIns="91425" lIns="91425" rIns="91425" wrap="square" tIns="91425">
            <a:noAutofit/>
          </a:bodyPr>
          <a:lstStyle/>
          <a:p>
            <a:pPr lvl="0">
              <a:spcBef>
                <a:spcPts val="0"/>
              </a:spcBef>
              <a:buNone/>
            </a:pPr>
            <a:r>
              <a:rPr lang="en"/>
              <a:t>Team Hindsight</a:t>
            </a:r>
          </a:p>
        </p:txBody>
      </p:sp>
      <p:sp>
        <p:nvSpPr>
          <p:cNvPr id="55" name="Shape 55"/>
          <p:cNvSpPr txBox="1"/>
          <p:nvPr/>
        </p:nvSpPr>
        <p:spPr>
          <a:xfrm>
            <a:off x="1990038" y="2052612"/>
            <a:ext cx="5163900" cy="602400"/>
          </a:xfrm>
          <a:prstGeom prst="rect">
            <a:avLst/>
          </a:prstGeom>
          <a:noFill/>
          <a:ln>
            <a:noFill/>
          </a:ln>
        </p:spPr>
        <p:txBody>
          <a:bodyPr anchorCtr="0" anchor="t" bIns="91425" lIns="91425" rIns="91425" wrap="square" tIns="91425">
            <a:noAutofit/>
          </a:bodyPr>
          <a:lstStyle/>
          <a:p>
            <a:pPr lvl="0" algn="ctr">
              <a:spcBef>
                <a:spcPts val="0"/>
              </a:spcBef>
              <a:buNone/>
            </a:pPr>
            <a:r>
              <a:rPr lang="en" sz="2400">
                <a:solidFill>
                  <a:srgbClr val="FFFFFF"/>
                </a:solidFill>
              </a:rPr>
              <a:t>Design Rev</a:t>
            </a:r>
            <a:r>
              <a:rPr lang="en" sz="2400">
                <a:solidFill>
                  <a:srgbClr val="FFFFFF"/>
                </a:solidFill>
              </a:rPr>
              <a:t>iew </a:t>
            </a:r>
            <a:r>
              <a:rPr lang="en" sz="2400">
                <a:solidFill>
                  <a:srgbClr val="FFFFFF"/>
                </a:solidFill>
              </a:rPr>
              <a:t>I</a:t>
            </a:r>
          </a:p>
        </p:txBody>
      </p:sp>
      <p:pic>
        <p:nvPicPr>
          <p:cNvPr id="56" name="Shape 56"/>
          <p:cNvPicPr preferRelativeResize="0"/>
          <p:nvPr/>
        </p:nvPicPr>
        <p:blipFill>
          <a:blip r:embed="rId3">
            <a:alphaModFix/>
          </a:blip>
          <a:stretch>
            <a:fillRect/>
          </a:stretch>
        </p:blipFill>
        <p:spPr>
          <a:xfrm>
            <a:off x="3600247" y="2655000"/>
            <a:ext cx="1685262" cy="168526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Shape 13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Risks</a:t>
            </a:r>
          </a:p>
        </p:txBody>
      </p:sp>
      <p:sp>
        <p:nvSpPr>
          <p:cNvPr id="133" name="Shape 133"/>
          <p:cNvSpPr txBox="1"/>
          <p:nvPr>
            <p:ph idx="1" type="body"/>
          </p:nvPr>
        </p:nvSpPr>
        <p:spPr>
          <a:xfrm>
            <a:off x="311700" y="1017725"/>
            <a:ext cx="8520600" cy="3883200"/>
          </a:xfrm>
          <a:prstGeom prst="rect">
            <a:avLst/>
          </a:prstGeom>
        </p:spPr>
        <p:txBody>
          <a:bodyPr anchorCtr="0" anchor="t" bIns="91425" lIns="91425" rIns="91425" wrap="square" tIns="91425">
            <a:noAutofit/>
          </a:bodyPr>
          <a:lstStyle/>
          <a:p>
            <a:pPr lvl="0" rtl="0">
              <a:spcBef>
                <a:spcPts val="0"/>
              </a:spcBef>
              <a:buNone/>
            </a:pPr>
            <a:r>
              <a:rPr lang="en"/>
              <a:t>Potential risks we foresee running into:</a:t>
            </a:r>
          </a:p>
          <a:p>
            <a:pPr indent="-342900" lvl="0" marL="457200" rtl="0">
              <a:spcBef>
                <a:spcPts val="0"/>
              </a:spcBef>
              <a:spcAft>
                <a:spcPts val="0"/>
              </a:spcAft>
              <a:buSzPts val="1800"/>
              <a:buChar char="●"/>
            </a:pPr>
            <a:r>
              <a:rPr lang="en"/>
              <a:t>Inaccurate algorithms </a:t>
            </a:r>
          </a:p>
          <a:p>
            <a:pPr indent="-317500" lvl="1" marL="914400" rtl="0">
              <a:spcBef>
                <a:spcPts val="0"/>
              </a:spcBef>
              <a:buSzPts val="1400"/>
              <a:buChar char="○"/>
            </a:pPr>
            <a:r>
              <a:rPr lang="en"/>
              <a:t>dust can be similar in color to rocks (hard to distinguish between the two)</a:t>
            </a:r>
          </a:p>
          <a:p>
            <a:pPr indent="0" lvl="0" marL="457200" rtl="0">
              <a:spcBef>
                <a:spcPts val="0"/>
              </a:spcBef>
              <a:buNone/>
            </a:pPr>
            <a:r>
              <a:rPr lang="en" sz="1400"/>
              <a:t>Likelihood: Possible to occur, Moderate</a:t>
            </a:r>
          </a:p>
          <a:p>
            <a:pPr indent="-342900" lvl="0" marL="457200" rtl="0">
              <a:spcBef>
                <a:spcPts val="0"/>
              </a:spcBef>
              <a:spcAft>
                <a:spcPts val="0"/>
              </a:spcAft>
              <a:buSzPts val="1800"/>
              <a:buChar char="●"/>
            </a:pPr>
            <a:r>
              <a:rPr lang="en"/>
              <a:t>Slow Run Time</a:t>
            </a:r>
          </a:p>
          <a:p>
            <a:pPr indent="-317500" lvl="1" marL="914400" rtl="0">
              <a:spcBef>
                <a:spcPts val="0"/>
              </a:spcBef>
              <a:spcAft>
                <a:spcPts val="0"/>
              </a:spcAft>
              <a:buSzPts val="1400"/>
              <a:buChar char="○"/>
            </a:pPr>
            <a:r>
              <a:rPr lang="en"/>
              <a:t>Algorithms looking at large images (~ 2448 pixels ×  2048 pixels)</a:t>
            </a:r>
          </a:p>
          <a:p>
            <a:pPr indent="-317500" lvl="1" marL="914400" rtl="0">
              <a:spcBef>
                <a:spcPts val="0"/>
              </a:spcBef>
              <a:buSzPts val="1400"/>
              <a:buChar char="○"/>
            </a:pPr>
            <a:r>
              <a:rPr lang="en"/>
              <a:t>Moderately sized image sets (2 - 10 images)</a:t>
            </a:r>
          </a:p>
          <a:p>
            <a:pPr indent="0" lvl="0" marL="457200" rtl="0">
              <a:spcBef>
                <a:spcPts val="0"/>
              </a:spcBef>
              <a:buNone/>
            </a:pPr>
            <a:r>
              <a:rPr lang="en" sz="1400"/>
              <a:t>Likelihood: Not very likely</a:t>
            </a:r>
          </a:p>
        </p:txBody>
      </p:sp>
      <p:sp>
        <p:nvSpPr>
          <p:cNvPr id="134" name="Shape 13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Shape 139"/>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Risks Continued</a:t>
            </a:r>
          </a:p>
        </p:txBody>
      </p:sp>
      <p:sp>
        <p:nvSpPr>
          <p:cNvPr id="140" name="Shape 140"/>
          <p:cNvSpPr txBox="1"/>
          <p:nvPr>
            <p:ph idx="1" type="body"/>
          </p:nvPr>
        </p:nvSpPr>
        <p:spPr>
          <a:xfrm>
            <a:off x="311700" y="1017725"/>
            <a:ext cx="8520600" cy="3930000"/>
          </a:xfrm>
          <a:prstGeom prst="rect">
            <a:avLst/>
          </a:prstGeom>
        </p:spPr>
        <p:txBody>
          <a:bodyPr anchorCtr="0" anchor="t" bIns="91425" lIns="91425" rIns="91425" wrap="square" tIns="91425">
            <a:noAutofit/>
          </a:bodyPr>
          <a:lstStyle/>
          <a:p>
            <a:pPr lvl="0">
              <a:spcBef>
                <a:spcPts val="0"/>
              </a:spcBef>
              <a:buNone/>
            </a:pPr>
            <a:r>
              <a:rPr lang="en"/>
              <a:t>Potential risks we foresee running into:</a:t>
            </a:r>
          </a:p>
          <a:p>
            <a:pPr indent="-342900" lvl="0" marL="457200" rtl="0">
              <a:spcBef>
                <a:spcPts val="0"/>
              </a:spcBef>
              <a:spcAft>
                <a:spcPts val="0"/>
              </a:spcAft>
              <a:buSzPts val="1800"/>
              <a:buChar char="●"/>
            </a:pPr>
            <a:r>
              <a:rPr lang="en"/>
              <a:t>Comparing the wrong set of images</a:t>
            </a:r>
          </a:p>
          <a:p>
            <a:pPr indent="-317500" lvl="1" marL="914400" rtl="0">
              <a:spcBef>
                <a:spcPts val="0"/>
              </a:spcBef>
              <a:buSzPts val="1400"/>
              <a:buChar char="○"/>
            </a:pPr>
            <a:r>
              <a:rPr lang="en"/>
              <a:t>Variations of naming conventions.</a:t>
            </a:r>
          </a:p>
          <a:p>
            <a:pPr indent="0" lvl="0" marL="457200" rtl="0">
              <a:spcBef>
                <a:spcPts val="0"/>
              </a:spcBef>
              <a:buNone/>
            </a:pPr>
            <a:r>
              <a:rPr lang="en" sz="1400"/>
              <a:t>Likelihood: Not very likely</a:t>
            </a:r>
          </a:p>
          <a:p>
            <a:pPr indent="-342900" lvl="0" marL="457200" rtl="0">
              <a:spcBef>
                <a:spcPts val="0"/>
              </a:spcBef>
              <a:spcAft>
                <a:spcPts val="0"/>
              </a:spcAft>
              <a:buSzPts val="1800"/>
              <a:buChar char="●"/>
            </a:pPr>
            <a:r>
              <a:rPr lang="en"/>
              <a:t>Costing JPL testing time</a:t>
            </a:r>
          </a:p>
          <a:p>
            <a:pPr indent="-317500" lvl="1" marL="914400" rtl="0">
              <a:spcBef>
                <a:spcPts val="0"/>
              </a:spcBef>
              <a:spcAft>
                <a:spcPts val="0"/>
              </a:spcAft>
              <a:buSzPts val="1400"/>
              <a:buChar char="○"/>
            </a:pPr>
            <a:r>
              <a:rPr lang="en"/>
              <a:t>May lose more time using their original method of testing.</a:t>
            </a:r>
          </a:p>
          <a:p>
            <a:pPr indent="-317500" lvl="1" marL="914400" rtl="0">
              <a:spcBef>
                <a:spcPts val="0"/>
              </a:spcBef>
              <a:buSzPts val="1400"/>
              <a:buChar char="○"/>
            </a:pPr>
            <a:r>
              <a:rPr lang="en"/>
              <a:t>Even if we ship an incorrect product, JPL has planned this mission without the involvement of our software and will complete their testing in their designated time. </a:t>
            </a:r>
          </a:p>
          <a:p>
            <a:pPr indent="457200" lvl="0" marL="0" rtl="0">
              <a:spcBef>
                <a:spcPts val="0"/>
              </a:spcBef>
              <a:buNone/>
            </a:pPr>
            <a:r>
              <a:rPr lang="en" sz="1400"/>
              <a:t>Likelihood: Not very likely</a:t>
            </a:r>
          </a:p>
        </p:txBody>
      </p:sp>
      <p:sp>
        <p:nvSpPr>
          <p:cNvPr id="141" name="Shape 14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Shape 146"/>
          <p:cNvSpPr txBox="1"/>
          <p:nvPr>
            <p:ph type="title"/>
          </p:nvPr>
        </p:nvSpPr>
        <p:spPr>
          <a:xfrm>
            <a:off x="311700" y="450825"/>
            <a:ext cx="8520600" cy="511800"/>
          </a:xfrm>
          <a:prstGeom prst="rect">
            <a:avLst/>
          </a:prstGeom>
        </p:spPr>
        <p:txBody>
          <a:bodyPr anchorCtr="0" anchor="t" bIns="91425" lIns="91425" rIns="91425" wrap="square" tIns="91425">
            <a:noAutofit/>
          </a:bodyPr>
          <a:lstStyle/>
          <a:p>
            <a:pPr lvl="0">
              <a:spcBef>
                <a:spcPts val="0"/>
              </a:spcBef>
              <a:buNone/>
            </a:pPr>
            <a:r>
              <a:rPr lang="en"/>
              <a:t>Mitigation</a:t>
            </a:r>
          </a:p>
        </p:txBody>
      </p:sp>
      <p:sp>
        <p:nvSpPr>
          <p:cNvPr id="147" name="Shape 147"/>
          <p:cNvSpPr txBox="1"/>
          <p:nvPr>
            <p:ph idx="1" type="body"/>
          </p:nvPr>
        </p:nvSpPr>
        <p:spPr>
          <a:xfrm>
            <a:off x="311700" y="962625"/>
            <a:ext cx="8520600" cy="4037400"/>
          </a:xfrm>
          <a:prstGeom prst="rect">
            <a:avLst/>
          </a:prstGeom>
        </p:spPr>
        <p:txBody>
          <a:bodyPr anchorCtr="0" anchor="t" bIns="91425" lIns="91425" rIns="91425" wrap="square" tIns="91425">
            <a:noAutofit/>
          </a:bodyPr>
          <a:lstStyle/>
          <a:p>
            <a:pPr indent="-342900" lvl="0" marL="457200" rtl="0">
              <a:spcBef>
                <a:spcPts val="0"/>
              </a:spcBef>
              <a:spcAft>
                <a:spcPts val="0"/>
              </a:spcAft>
              <a:buSzPts val="1800"/>
              <a:buChar char="●"/>
            </a:pPr>
            <a:r>
              <a:rPr lang="en"/>
              <a:t>Mitigate inaccurate algorithms</a:t>
            </a:r>
          </a:p>
          <a:p>
            <a:pPr indent="-330200" lvl="1" marL="914400" rtl="0">
              <a:spcBef>
                <a:spcPts val="0"/>
              </a:spcBef>
              <a:spcAft>
                <a:spcPts val="0"/>
              </a:spcAft>
              <a:buSzPts val="1600"/>
              <a:buChar char="○"/>
            </a:pPr>
            <a:r>
              <a:rPr b="1" lang="en" sz="1600"/>
              <a:t>First:</a:t>
            </a:r>
            <a:r>
              <a:rPr lang="en" sz="1600"/>
              <a:t> </a:t>
            </a:r>
            <a:r>
              <a:rPr lang="en" sz="1600"/>
              <a:t> </a:t>
            </a:r>
            <a:r>
              <a:rPr lang="en" sz="1600"/>
              <a:t>T</a:t>
            </a:r>
            <a:r>
              <a:rPr lang="en" sz="1600"/>
              <a:t>ake </a:t>
            </a:r>
            <a:r>
              <a:rPr lang="en" sz="1600"/>
              <a:t>multiple</a:t>
            </a:r>
            <a:r>
              <a:rPr lang="en" sz="1600"/>
              <a:t> (50px x 50px) samples </a:t>
            </a:r>
          </a:p>
          <a:p>
            <a:pPr indent="-330200" lvl="1" marL="914400" rtl="0">
              <a:spcBef>
                <a:spcPts val="0"/>
              </a:spcBef>
              <a:spcAft>
                <a:spcPts val="0"/>
              </a:spcAft>
              <a:buSzPts val="1600"/>
              <a:buChar char="○"/>
            </a:pPr>
            <a:r>
              <a:rPr b="1" lang="en" sz="1600"/>
              <a:t>Second:</a:t>
            </a:r>
            <a:r>
              <a:rPr lang="en" sz="1600"/>
              <a:t> Comparisons of what our programs sees as dust and what we have sampled as dust to validate results</a:t>
            </a:r>
          </a:p>
          <a:p>
            <a:pPr indent="-330200" lvl="1" marL="914400" rtl="0">
              <a:spcBef>
                <a:spcPts val="0"/>
              </a:spcBef>
              <a:spcAft>
                <a:spcPts val="0"/>
              </a:spcAft>
              <a:buSzPts val="1600"/>
              <a:buChar char="○"/>
            </a:pPr>
            <a:r>
              <a:rPr b="1" lang="en" sz="1600"/>
              <a:t>Third:</a:t>
            </a:r>
            <a:r>
              <a:rPr lang="en" sz="1600"/>
              <a:t> Stochastic Modeling</a:t>
            </a:r>
          </a:p>
          <a:p>
            <a:pPr indent="-342900" lvl="0" marL="457200" rtl="0">
              <a:spcBef>
                <a:spcPts val="0"/>
              </a:spcBef>
              <a:spcAft>
                <a:spcPts val="0"/>
              </a:spcAft>
              <a:buSzPts val="1800"/>
              <a:buChar char="●"/>
            </a:pPr>
            <a:r>
              <a:rPr lang="en"/>
              <a:t>Mitigate slow runtimes: </a:t>
            </a:r>
          </a:p>
          <a:p>
            <a:pPr indent="-330200" lvl="1" marL="914400" rtl="0">
              <a:spcBef>
                <a:spcPts val="0"/>
              </a:spcBef>
              <a:spcAft>
                <a:spcPts val="0"/>
              </a:spcAft>
              <a:buSzPts val="1600"/>
              <a:buChar char="○"/>
            </a:pPr>
            <a:r>
              <a:rPr b="1" lang="en" sz="1600"/>
              <a:t>First:</a:t>
            </a:r>
            <a:r>
              <a:rPr lang="en" sz="1600"/>
              <a:t> Subdividing large images</a:t>
            </a:r>
          </a:p>
          <a:p>
            <a:pPr indent="-330200" lvl="1" marL="914400" rtl="0">
              <a:spcBef>
                <a:spcPts val="0"/>
              </a:spcBef>
              <a:spcAft>
                <a:spcPts val="0"/>
              </a:spcAft>
              <a:buSzPts val="1600"/>
              <a:buChar char="○"/>
            </a:pPr>
            <a:r>
              <a:rPr b="1" lang="en" sz="1600"/>
              <a:t>Second:</a:t>
            </a:r>
            <a:r>
              <a:rPr lang="en" sz="1600"/>
              <a:t> Use less changes to images</a:t>
            </a:r>
          </a:p>
          <a:p>
            <a:pPr indent="-330200" lvl="1" marL="914400" rtl="0">
              <a:spcBef>
                <a:spcPts val="0"/>
              </a:spcBef>
              <a:spcAft>
                <a:spcPts val="0"/>
              </a:spcAft>
              <a:buSzPts val="1600"/>
              <a:buChar char="○"/>
            </a:pPr>
            <a:r>
              <a:rPr b="1" lang="en" sz="1600"/>
              <a:t>Third: </a:t>
            </a:r>
            <a:r>
              <a:rPr lang="en" sz="1600"/>
              <a:t>Integrate Parallelism</a:t>
            </a:r>
          </a:p>
          <a:p>
            <a:pPr indent="-330200" lvl="2" marL="1371600" rtl="0">
              <a:spcBef>
                <a:spcPts val="0"/>
              </a:spcBef>
              <a:buSzPts val="1600"/>
              <a:buChar char="■"/>
            </a:pPr>
            <a:r>
              <a:rPr lang="en" sz="1600"/>
              <a:t>To shorten our program’s runtime, we will likely port to a faster language (eg. C++).</a:t>
            </a:r>
          </a:p>
          <a:p>
            <a:pPr indent="0" lvl="0" marL="0" rtl="0">
              <a:spcBef>
                <a:spcPts val="0"/>
              </a:spcBef>
              <a:buNone/>
            </a:pPr>
            <a:r>
              <a:t/>
            </a:r>
            <a:endParaRPr/>
          </a:p>
        </p:txBody>
      </p:sp>
      <p:sp>
        <p:nvSpPr>
          <p:cNvPr id="148" name="Shape 14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p:cNvSpPr txBox="1"/>
          <p:nvPr>
            <p:ph type="title"/>
          </p:nvPr>
        </p:nvSpPr>
        <p:spPr>
          <a:xfrm>
            <a:off x="311700" y="450825"/>
            <a:ext cx="8520600" cy="491700"/>
          </a:xfrm>
          <a:prstGeom prst="rect">
            <a:avLst/>
          </a:prstGeom>
        </p:spPr>
        <p:txBody>
          <a:bodyPr anchorCtr="0" anchor="t" bIns="91425" lIns="91425" rIns="91425" wrap="square" tIns="91425">
            <a:noAutofit/>
          </a:bodyPr>
          <a:lstStyle/>
          <a:p>
            <a:pPr lvl="0">
              <a:spcBef>
                <a:spcPts val="0"/>
              </a:spcBef>
              <a:buNone/>
            </a:pPr>
            <a:r>
              <a:rPr lang="en"/>
              <a:t>Mitigation Continued</a:t>
            </a:r>
          </a:p>
        </p:txBody>
      </p:sp>
      <p:sp>
        <p:nvSpPr>
          <p:cNvPr id="154" name="Shape 154"/>
          <p:cNvSpPr txBox="1"/>
          <p:nvPr>
            <p:ph idx="1" type="body"/>
          </p:nvPr>
        </p:nvSpPr>
        <p:spPr>
          <a:xfrm>
            <a:off x="311700" y="969850"/>
            <a:ext cx="8520600" cy="3447000"/>
          </a:xfrm>
          <a:prstGeom prst="rect">
            <a:avLst/>
          </a:prstGeom>
        </p:spPr>
        <p:txBody>
          <a:bodyPr anchorCtr="0" anchor="t" bIns="91425" lIns="91425" rIns="91425" wrap="square" tIns="91425">
            <a:noAutofit/>
          </a:bodyPr>
          <a:lstStyle/>
          <a:p>
            <a:pPr indent="-342900" lvl="0" marL="457200" rtl="0">
              <a:spcBef>
                <a:spcPts val="0"/>
              </a:spcBef>
              <a:spcAft>
                <a:spcPts val="0"/>
              </a:spcAft>
              <a:buSzPts val="1800"/>
              <a:buChar char="●"/>
            </a:pPr>
            <a:r>
              <a:rPr lang="en"/>
              <a:t>Mitigate comparing the wrong images:</a:t>
            </a:r>
          </a:p>
          <a:p>
            <a:pPr indent="-317500" lvl="1" marL="914400" rtl="0">
              <a:spcBef>
                <a:spcPts val="0"/>
              </a:spcBef>
              <a:spcAft>
                <a:spcPts val="0"/>
              </a:spcAft>
              <a:buSzPts val="1400"/>
              <a:buChar char="○"/>
            </a:pPr>
            <a:r>
              <a:rPr b="1" lang="en"/>
              <a:t>First:</a:t>
            </a:r>
            <a:r>
              <a:rPr lang="en"/>
              <a:t>  Have a confirmed naming convention agreed upon by JPL and our team</a:t>
            </a:r>
            <a:br>
              <a:rPr lang="en"/>
            </a:br>
          </a:p>
          <a:p>
            <a:pPr indent="-342900" lvl="0" marL="457200" rtl="0">
              <a:spcBef>
                <a:spcPts val="0"/>
              </a:spcBef>
              <a:spcAft>
                <a:spcPts val="0"/>
              </a:spcAft>
              <a:buSzPts val="1800"/>
              <a:buChar char="●"/>
            </a:pPr>
            <a:r>
              <a:rPr lang="en"/>
              <a:t>Mitigate costing JPL test time: </a:t>
            </a:r>
          </a:p>
          <a:p>
            <a:pPr indent="-317500" lvl="1" marL="914400" rtl="0">
              <a:spcBef>
                <a:spcPts val="0"/>
              </a:spcBef>
              <a:spcAft>
                <a:spcPts val="0"/>
              </a:spcAft>
              <a:buSzPts val="1400"/>
              <a:buChar char="○"/>
            </a:pPr>
            <a:r>
              <a:rPr b="1" lang="en"/>
              <a:t>First:</a:t>
            </a:r>
            <a:r>
              <a:rPr lang="en"/>
              <a:t> Compare their original results of JPL’s analyzing to our programs results and confirm correctness. </a:t>
            </a:r>
          </a:p>
          <a:p>
            <a:pPr indent="-317500" lvl="1" marL="914400" rtl="0">
              <a:spcBef>
                <a:spcPts val="0"/>
              </a:spcBef>
              <a:spcAft>
                <a:spcPts val="0"/>
              </a:spcAft>
              <a:buSzPts val="1400"/>
              <a:buChar char="○"/>
            </a:pPr>
            <a:r>
              <a:rPr b="1" lang="en"/>
              <a:t>Second:</a:t>
            </a:r>
            <a:r>
              <a:rPr lang="en"/>
              <a:t> Refine results with better modeling techniques </a:t>
            </a:r>
          </a:p>
          <a:p>
            <a:pPr indent="-317500" lvl="1" marL="914400" rtl="0">
              <a:spcBef>
                <a:spcPts val="0"/>
              </a:spcBef>
              <a:buSzPts val="1400"/>
              <a:buChar char="○"/>
            </a:pPr>
            <a:r>
              <a:rPr b="1" lang="en"/>
              <a:t>Third: </a:t>
            </a:r>
            <a:r>
              <a:rPr lang="en"/>
              <a:t>Vast testing, refinement, user testing</a:t>
            </a:r>
          </a:p>
          <a:p>
            <a:pPr lvl="0" rtl="0">
              <a:spcBef>
                <a:spcPts val="0"/>
              </a:spcBef>
              <a:buNone/>
            </a:pPr>
            <a:r>
              <a:t/>
            </a:r>
            <a:endParaRPr/>
          </a:p>
          <a:p>
            <a:pPr lvl="0">
              <a:spcBef>
                <a:spcPts val="0"/>
              </a:spcBef>
              <a:buNone/>
            </a:pPr>
            <a:r>
              <a:t/>
            </a:r>
            <a:endParaRPr/>
          </a:p>
          <a:p>
            <a:pPr lvl="0" rtl="0">
              <a:spcBef>
                <a:spcPts val="0"/>
              </a:spcBef>
              <a:buNone/>
            </a:pPr>
            <a:r>
              <a:t/>
            </a:r>
            <a:endParaRPr/>
          </a:p>
        </p:txBody>
      </p:sp>
      <p:sp>
        <p:nvSpPr>
          <p:cNvPr id="155" name="Shape 15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
        <p:nvSpPr>
          <p:cNvPr id="156" name="Shape 156"/>
          <p:cNvSpPr txBox="1"/>
          <p:nvPr/>
        </p:nvSpPr>
        <p:spPr>
          <a:xfrm>
            <a:off x="914400" y="3809732"/>
            <a:ext cx="7315200" cy="853500"/>
          </a:xfrm>
          <a:prstGeom prst="rect">
            <a:avLst/>
          </a:prstGeom>
          <a:noFill/>
          <a:ln>
            <a:noFill/>
          </a:ln>
        </p:spPr>
        <p:txBody>
          <a:bodyPr anchorCtr="0" anchor="t" bIns="91425" lIns="91425" rIns="91425" wrap="square" tIns="91425">
            <a:noAutofit/>
          </a:bodyPr>
          <a:lstStyle/>
          <a:p>
            <a:pPr lvl="0" rtl="0">
              <a:lnSpc>
                <a:spcPct val="115000"/>
              </a:lnSpc>
              <a:spcBef>
                <a:spcPts val="0"/>
              </a:spcBef>
              <a:spcAft>
                <a:spcPts val="1600"/>
              </a:spcAft>
              <a:buNone/>
            </a:pPr>
            <a:r>
              <a:rPr b="1" lang="en">
                <a:solidFill>
                  <a:schemeClr val="lt2"/>
                </a:solidFill>
              </a:rPr>
              <a:t>Section 3.1.3 and 3.2.3 in our Technical Feasibility document explains more options in greater detail.</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Shape 161"/>
          <p:cNvSpPr txBox="1"/>
          <p:nvPr>
            <p:ph type="title"/>
          </p:nvPr>
        </p:nvSpPr>
        <p:spPr>
          <a:xfrm>
            <a:off x="273375" y="119350"/>
            <a:ext cx="8520600" cy="572700"/>
          </a:xfrm>
          <a:prstGeom prst="rect">
            <a:avLst/>
          </a:prstGeom>
        </p:spPr>
        <p:txBody>
          <a:bodyPr anchorCtr="0" anchor="t" bIns="91425" lIns="91425" rIns="91425" wrap="square" tIns="91425">
            <a:noAutofit/>
          </a:bodyPr>
          <a:lstStyle/>
          <a:p>
            <a:pPr lvl="0">
              <a:spcBef>
                <a:spcPts val="0"/>
              </a:spcBef>
              <a:buNone/>
            </a:pPr>
            <a:r>
              <a:rPr lang="en"/>
              <a:t>Schedule</a:t>
            </a:r>
          </a:p>
        </p:txBody>
      </p:sp>
      <p:sp>
        <p:nvSpPr>
          <p:cNvPr id="162" name="Shape 16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pic>
        <p:nvPicPr>
          <p:cNvPr id="163" name="Shape 163"/>
          <p:cNvPicPr preferRelativeResize="0"/>
          <p:nvPr/>
        </p:nvPicPr>
        <p:blipFill>
          <a:blip r:embed="rId4">
            <a:alphaModFix/>
          </a:blip>
          <a:stretch>
            <a:fillRect/>
          </a:stretch>
        </p:blipFill>
        <p:spPr>
          <a:xfrm>
            <a:off x="385375" y="692050"/>
            <a:ext cx="8087074" cy="4364775"/>
          </a:xfrm>
          <a:prstGeom prst="rect">
            <a:avLst/>
          </a:prstGeom>
          <a:noFill/>
          <a:ln>
            <a:noFill/>
          </a:ln>
        </p:spPr>
      </p:pic>
      <p:pic>
        <p:nvPicPr>
          <p:cNvPr descr="LINE.png" id="164" name="Shape 164"/>
          <p:cNvPicPr preferRelativeResize="0"/>
          <p:nvPr/>
        </p:nvPicPr>
        <p:blipFill>
          <a:blip r:embed="rId5">
            <a:alphaModFix/>
          </a:blip>
          <a:stretch>
            <a:fillRect/>
          </a:stretch>
        </p:blipFill>
        <p:spPr>
          <a:xfrm flipH="1">
            <a:off x="6079725" y="1397500"/>
            <a:ext cx="38728" cy="3659323"/>
          </a:xfrm>
          <a:prstGeom prst="rect">
            <a:avLst/>
          </a:prstGeom>
          <a:noFill/>
          <a:ln>
            <a:noFill/>
          </a:ln>
        </p:spPr>
      </p:pic>
      <p:sp>
        <p:nvSpPr>
          <p:cNvPr id="165" name="Shape 165"/>
          <p:cNvSpPr txBox="1"/>
          <p:nvPr/>
        </p:nvSpPr>
        <p:spPr>
          <a:xfrm>
            <a:off x="5727113" y="1072638"/>
            <a:ext cx="743100" cy="80400"/>
          </a:xfrm>
          <a:prstGeom prst="rect">
            <a:avLst/>
          </a:prstGeom>
          <a:noFill/>
          <a:ln>
            <a:noFill/>
          </a:ln>
        </p:spPr>
        <p:txBody>
          <a:bodyPr anchorCtr="0" anchor="t" bIns="91425" lIns="91425" rIns="91425" wrap="square" tIns="91425">
            <a:noAutofit/>
          </a:bodyPr>
          <a:lstStyle/>
          <a:p>
            <a:pPr lvl="0" algn="ctr">
              <a:spcBef>
                <a:spcPts val="0"/>
              </a:spcBef>
              <a:buNone/>
            </a:pPr>
            <a:r>
              <a:rPr b="1" lang="en" sz="1200"/>
              <a:t>Now</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Shape 170"/>
          <p:cNvSpPr txBox="1"/>
          <p:nvPr>
            <p:ph type="title"/>
          </p:nvPr>
        </p:nvSpPr>
        <p:spPr>
          <a:xfrm>
            <a:off x="311700" y="444000"/>
            <a:ext cx="8520600" cy="597900"/>
          </a:xfrm>
          <a:prstGeom prst="rect">
            <a:avLst/>
          </a:prstGeom>
        </p:spPr>
        <p:txBody>
          <a:bodyPr anchorCtr="0" anchor="t" bIns="91425" lIns="91425" rIns="91425" wrap="square" tIns="91425">
            <a:noAutofit/>
          </a:bodyPr>
          <a:lstStyle/>
          <a:p>
            <a:pPr lvl="0">
              <a:spcBef>
                <a:spcPts val="0"/>
              </a:spcBef>
              <a:buNone/>
            </a:pPr>
            <a:r>
              <a:rPr lang="en"/>
              <a:t>Conclusion</a:t>
            </a:r>
          </a:p>
        </p:txBody>
      </p:sp>
      <p:sp>
        <p:nvSpPr>
          <p:cNvPr id="171" name="Shape 171"/>
          <p:cNvSpPr txBox="1"/>
          <p:nvPr>
            <p:ph idx="1" type="body"/>
          </p:nvPr>
        </p:nvSpPr>
        <p:spPr>
          <a:xfrm>
            <a:off x="311700" y="1041875"/>
            <a:ext cx="8520600" cy="2165400"/>
          </a:xfrm>
          <a:prstGeom prst="rect">
            <a:avLst/>
          </a:prstGeom>
        </p:spPr>
        <p:txBody>
          <a:bodyPr anchorCtr="0" anchor="t" bIns="91425" lIns="91425" rIns="91425" wrap="square" tIns="91425">
            <a:noAutofit/>
          </a:bodyPr>
          <a:lstStyle/>
          <a:p>
            <a:pPr indent="-342900" lvl="0" marL="457200" marR="0" rtl="0" algn="l">
              <a:lnSpc>
                <a:spcPct val="115000"/>
              </a:lnSpc>
              <a:spcBef>
                <a:spcPts val="0"/>
              </a:spcBef>
              <a:spcAft>
                <a:spcPts val="0"/>
              </a:spcAft>
              <a:buClr>
                <a:schemeClr val="lt2"/>
              </a:buClr>
              <a:buSzPts val="1800"/>
              <a:buFont typeface="Arial"/>
              <a:buChar char="●"/>
            </a:pPr>
            <a:r>
              <a:rPr lang="en"/>
              <a:t>Client and Problem</a:t>
            </a:r>
          </a:p>
          <a:p>
            <a:pPr indent="-342900" lvl="0" marL="457200" rtl="0">
              <a:spcBef>
                <a:spcPts val="0"/>
              </a:spcBef>
              <a:spcAft>
                <a:spcPts val="0"/>
              </a:spcAft>
              <a:buSzPts val="1800"/>
              <a:buChar char="●"/>
            </a:pPr>
            <a:r>
              <a:rPr lang="en"/>
              <a:t>Our Solution Vision</a:t>
            </a:r>
          </a:p>
          <a:p>
            <a:pPr indent="-330200" lvl="1" marL="914400" rtl="0">
              <a:spcBef>
                <a:spcPts val="0"/>
              </a:spcBef>
              <a:spcAft>
                <a:spcPts val="0"/>
              </a:spcAft>
              <a:buSzPts val="1600"/>
              <a:buChar char="○"/>
            </a:pPr>
            <a:r>
              <a:rPr lang="en" sz="1600"/>
              <a:t>Take in batch of images</a:t>
            </a:r>
          </a:p>
          <a:p>
            <a:pPr indent="-330200" lvl="1" marL="914400" rtl="0">
              <a:spcBef>
                <a:spcPts val="0"/>
              </a:spcBef>
              <a:spcAft>
                <a:spcPts val="0"/>
              </a:spcAft>
              <a:buSzPts val="1600"/>
              <a:buChar char="○"/>
            </a:pPr>
            <a:r>
              <a:rPr lang="en" sz="1600"/>
              <a:t>Automatically apply computer vision algorithms to detect dust</a:t>
            </a:r>
          </a:p>
          <a:p>
            <a:pPr indent="-330200" lvl="1" marL="914400" rtl="0">
              <a:spcBef>
                <a:spcPts val="0"/>
              </a:spcBef>
              <a:spcAft>
                <a:spcPts val="0"/>
              </a:spcAft>
              <a:buSzPts val="1600"/>
              <a:buChar char="○"/>
            </a:pPr>
            <a:r>
              <a:rPr lang="en" sz="1600"/>
              <a:t>JPL can then run multiple tests in a single vacuum chamber pump down session </a:t>
            </a:r>
          </a:p>
          <a:p>
            <a:pPr indent="-330200" lvl="2" marL="1371600" rtl="0">
              <a:spcBef>
                <a:spcPts val="0"/>
              </a:spcBef>
              <a:spcAft>
                <a:spcPts val="0"/>
              </a:spcAft>
              <a:buSzPts val="1600"/>
              <a:buChar char="■"/>
            </a:pPr>
            <a:r>
              <a:rPr lang="en" sz="1600"/>
              <a:t>And get feedback on how effective their gas Dust Removal Tool is</a:t>
            </a:r>
          </a:p>
          <a:p>
            <a:pPr indent="-342900" lvl="0" marL="457200" rtl="0">
              <a:spcBef>
                <a:spcPts val="0"/>
              </a:spcBef>
              <a:spcAft>
                <a:spcPts val="0"/>
              </a:spcAft>
              <a:buSzPts val="1800"/>
              <a:buChar char="●"/>
            </a:pPr>
            <a:r>
              <a:rPr lang="en"/>
              <a:t>Key Topics</a:t>
            </a:r>
          </a:p>
          <a:p>
            <a:pPr indent="-330200" lvl="1" marL="914400" rtl="0">
              <a:spcBef>
                <a:spcPts val="0"/>
              </a:spcBef>
              <a:spcAft>
                <a:spcPts val="0"/>
              </a:spcAft>
              <a:buSzPts val="1600"/>
              <a:buChar char="○"/>
            </a:pPr>
            <a:r>
              <a:rPr lang="en" sz="1600"/>
              <a:t>Requirements Acquisition</a:t>
            </a:r>
          </a:p>
          <a:p>
            <a:pPr indent="-330200" lvl="1" marL="914400" rtl="0">
              <a:spcBef>
                <a:spcPts val="0"/>
              </a:spcBef>
              <a:spcAft>
                <a:spcPts val="0"/>
              </a:spcAft>
              <a:buSzPts val="1600"/>
              <a:buChar char="○"/>
            </a:pPr>
            <a:r>
              <a:rPr lang="en" sz="1600"/>
              <a:t>Functional and Non-functional Requirements</a:t>
            </a:r>
          </a:p>
          <a:p>
            <a:pPr indent="-330200" lvl="1" marL="914400" rtl="0">
              <a:spcBef>
                <a:spcPts val="0"/>
              </a:spcBef>
              <a:spcAft>
                <a:spcPts val="0"/>
              </a:spcAft>
              <a:buSzPts val="1600"/>
              <a:buChar char="○"/>
            </a:pPr>
            <a:r>
              <a:rPr lang="en" sz="1600"/>
              <a:t>Risks and Feasibility</a:t>
            </a:r>
          </a:p>
          <a:p>
            <a:pPr indent="-342900" lvl="0" marL="457200" rtl="0">
              <a:spcBef>
                <a:spcPts val="0"/>
              </a:spcBef>
              <a:buSzPts val="1800"/>
              <a:buChar char="●"/>
            </a:pPr>
            <a:r>
              <a:rPr lang="en"/>
              <a:t>What’s Coming Up for Team Hindsight</a:t>
            </a:r>
          </a:p>
        </p:txBody>
      </p:sp>
      <p:sp>
        <p:nvSpPr>
          <p:cNvPr id="172" name="Shape 17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Shape 177"/>
          <p:cNvSpPr txBox="1"/>
          <p:nvPr/>
        </p:nvSpPr>
        <p:spPr>
          <a:xfrm>
            <a:off x="1518450" y="1687400"/>
            <a:ext cx="6095100" cy="652200"/>
          </a:xfrm>
          <a:prstGeom prst="rect">
            <a:avLst/>
          </a:prstGeom>
          <a:noFill/>
          <a:ln>
            <a:noFill/>
          </a:ln>
        </p:spPr>
        <p:txBody>
          <a:bodyPr anchorCtr="0" anchor="t" bIns="91425" lIns="91425" rIns="91425" wrap="square" tIns="91425">
            <a:noAutofit/>
          </a:bodyPr>
          <a:lstStyle/>
          <a:p>
            <a:pPr lvl="0" algn="ctr">
              <a:spcBef>
                <a:spcPts val="0"/>
              </a:spcBef>
              <a:buNone/>
            </a:pPr>
            <a:r>
              <a:rPr lang="en" sz="3600">
                <a:solidFill>
                  <a:srgbClr val="FFFFFF"/>
                </a:solidFill>
              </a:rPr>
              <a:t>Questions?</a:t>
            </a:r>
          </a:p>
        </p:txBody>
      </p:sp>
      <p:sp>
        <p:nvSpPr>
          <p:cNvPr id="178" name="Shape 17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Shape 183"/>
          <p:cNvSpPr txBox="1"/>
          <p:nvPr/>
        </p:nvSpPr>
        <p:spPr>
          <a:xfrm>
            <a:off x="430350" y="235650"/>
            <a:ext cx="8490600" cy="4672200"/>
          </a:xfrm>
          <a:prstGeom prst="rect">
            <a:avLst/>
          </a:prstGeom>
          <a:noFill/>
          <a:ln>
            <a:noFill/>
          </a:ln>
        </p:spPr>
        <p:txBody>
          <a:bodyPr anchorCtr="0" anchor="t" bIns="91425" lIns="91425" rIns="91425" wrap="square" tIns="91425">
            <a:noAutofit/>
          </a:bodyPr>
          <a:lstStyle/>
          <a:p>
            <a:pPr lvl="0">
              <a:spcBef>
                <a:spcPts val="0"/>
              </a:spcBef>
              <a:buNone/>
            </a:pPr>
            <a:r>
              <a:rPr lang="en">
                <a:solidFill>
                  <a:srgbClr val="FFFFFF"/>
                </a:solidFill>
              </a:rPr>
              <a:t>Sources:</a:t>
            </a:r>
          </a:p>
          <a:p>
            <a:pPr lvl="0">
              <a:spcBef>
                <a:spcPts val="0"/>
              </a:spcBef>
              <a:buNone/>
            </a:pPr>
            <a:r>
              <a:t/>
            </a:r>
            <a:endParaRPr>
              <a:solidFill>
                <a:srgbClr val="FFFFFF"/>
              </a:solidFill>
            </a:endParaRPr>
          </a:p>
          <a:p>
            <a:pPr lvl="0">
              <a:spcBef>
                <a:spcPts val="0"/>
              </a:spcBef>
              <a:buNone/>
            </a:pPr>
            <a:r>
              <a:rPr lang="en">
                <a:solidFill>
                  <a:srgbClr val="FFFFFF"/>
                </a:solidFill>
              </a:rPr>
              <a:t>https://mars.nasa.gov/mars2020/mission/overview/</a:t>
            </a:r>
          </a:p>
        </p:txBody>
      </p:sp>
      <p:sp>
        <p:nvSpPr>
          <p:cNvPr id="184" name="Shape 18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Shape 61"/>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rtl="0">
              <a:spcBef>
                <a:spcPts val="0"/>
              </a:spcBef>
              <a:buNone/>
            </a:pPr>
            <a:r>
              <a:rPr lang="en"/>
              <a:t>Introduction</a:t>
            </a:r>
          </a:p>
        </p:txBody>
      </p:sp>
      <p:sp>
        <p:nvSpPr>
          <p:cNvPr id="62" name="Shape 62"/>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rtl="0">
              <a:spcBef>
                <a:spcPts val="0"/>
              </a:spcBef>
              <a:buNone/>
            </a:pPr>
            <a:r>
              <a:rPr lang="en"/>
              <a:t>Hunter Rainen 		- Team Lead, Documents/Research</a:t>
            </a:r>
            <a:br>
              <a:rPr lang="en"/>
            </a:br>
            <a:r>
              <a:rPr lang="en"/>
              <a:t>Alexanderia Nelson 	- Release Manager, Documents/Research</a:t>
            </a:r>
            <a:br>
              <a:rPr lang="en"/>
            </a:br>
            <a:r>
              <a:rPr lang="en"/>
              <a:t>Adam Paquette		- </a:t>
            </a:r>
            <a:r>
              <a:rPr lang="en"/>
              <a:t>Architect</a:t>
            </a:r>
            <a:r>
              <a:rPr lang="en"/>
              <a:t> , Coder</a:t>
            </a:r>
            <a:br>
              <a:rPr lang="en"/>
            </a:br>
            <a:r>
              <a:rPr lang="en"/>
              <a:t>Charles Beck			- Recorder, Coder</a:t>
            </a:r>
          </a:p>
          <a:p>
            <a:pPr lvl="0" rtl="0">
              <a:spcBef>
                <a:spcPts val="0"/>
              </a:spcBef>
              <a:buNone/>
            </a:pPr>
            <a:r>
              <a:rPr lang="en"/>
              <a:t>Client: Iona Brockie  NASA\JPL - Caltech</a:t>
            </a:r>
          </a:p>
          <a:p>
            <a:pPr lvl="0" rtl="0">
              <a:spcBef>
                <a:spcPts val="0"/>
              </a:spcBef>
              <a:buNone/>
            </a:pPr>
            <a:r>
              <a:rPr lang="en"/>
              <a:t>Faculty: Dr. Doerry</a:t>
            </a:r>
          </a:p>
          <a:p>
            <a:pPr lvl="0">
              <a:spcBef>
                <a:spcPts val="0"/>
              </a:spcBef>
              <a:buNone/>
            </a:pPr>
            <a:r>
              <a:rPr lang="en"/>
              <a:t>Mentor: Austin Sanders</a:t>
            </a:r>
          </a:p>
        </p:txBody>
      </p:sp>
      <p:sp>
        <p:nvSpPr>
          <p:cNvPr id="63" name="Shape 6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Shape 68"/>
          <p:cNvSpPr txBox="1"/>
          <p:nvPr>
            <p:ph type="title"/>
          </p:nvPr>
        </p:nvSpPr>
        <p:spPr>
          <a:xfrm>
            <a:off x="311700" y="292625"/>
            <a:ext cx="8520600" cy="572700"/>
          </a:xfrm>
          <a:prstGeom prst="rect">
            <a:avLst/>
          </a:prstGeom>
        </p:spPr>
        <p:txBody>
          <a:bodyPr anchorCtr="0" anchor="t" bIns="91425" lIns="91425" rIns="91425" wrap="square" tIns="91425">
            <a:noAutofit/>
          </a:bodyPr>
          <a:lstStyle/>
          <a:p>
            <a:pPr lvl="0">
              <a:spcBef>
                <a:spcPts val="0"/>
              </a:spcBef>
              <a:buNone/>
            </a:pPr>
            <a:r>
              <a:rPr lang="en"/>
              <a:t>Problem Statement - Mars 2020 (M2020) Mission</a:t>
            </a:r>
          </a:p>
        </p:txBody>
      </p:sp>
      <p:sp>
        <p:nvSpPr>
          <p:cNvPr id="69" name="Shape 69"/>
          <p:cNvSpPr txBox="1"/>
          <p:nvPr>
            <p:ph idx="1" type="body"/>
          </p:nvPr>
        </p:nvSpPr>
        <p:spPr>
          <a:xfrm>
            <a:off x="311700" y="695275"/>
            <a:ext cx="8520600" cy="3904200"/>
          </a:xfrm>
          <a:prstGeom prst="rect">
            <a:avLst/>
          </a:prstGeom>
        </p:spPr>
        <p:txBody>
          <a:bodyPr anchorCtr="0" anchor="t" bIns="91425" lIns="91425" rIns="91425" wrap="square" tIns="91425">
            <a:noAutofit/>
          </a:bodyPr>
          <a:lstStyle/>
          <a:p>
            <a:pPr indent="-342900" lvl="0" marL="457200" marR="0" rtl="0" algn="l">
              <a:lnSpc>
                <a:spcPct val="115000"/>
              </a:lnSpc>
              <a:spcBef>
                <a:spcPts val="0"/>
              </a:spcBef>
              <a:spcAft>
                <a:spcPts val="0"/>
              </a:spcAft>
              <a:buClr>
                <a:schemeClr val="lt2"/>
              </a:buClr>
              <a:buSzPts val="1800"/>
              <a:buFont typeface="Arial"/>
              <a:buChar char="●"/>
            </a:pPr>
            <a:r>
              <a:rPr lang="en"/>
              <a:t>The main objective of the Mars missions, are to find evidence of past life on the Martian surface. </a:t>
            </a:r>
          </a:p>
          <a:p>
            <a:pPr indent="-342900" lvl="0" marL="457200" marR="0" rtl="0" algn="l">
              <a:lnSpc>
                <a:spcPct val="115000"/>
              </a:lnSpc>
              <a:spcBef>
                <a:spcPts val="0"/>
              </a:spcBef>
              <a:spcAft>
                <a:spcPts val="0"/>
              </a:spcAft>
              <a:buClr>
                <a:schemeClr val="lt2"/>
              </a:buClr>
              <a:buSzPts val="1800"/>
              <a:buFont typeface="Arial"/>
              <a:buChar char="●"/>
            </a:pPr>
            <a:r>
              <a:rPr lang="en"/>
              <a:t>This mission, M2020, takes the next step by not only seeking signs of habitable conditions on Mars in the ancient past, but also searching for signs of past microbial life itself. - JPL</a:t>
            </a:r>
          </a:p>
          <a:p>
            <a:pPr indent="-342900" lvl="0" marL="457200" marR="0" rtl="0" algn="l">
              <a:lnSpc>
                <a:spcPct val="115000"/>
              </a:lnSpc>
              <a:spcBef>
                <a:spcPts val="0"/>
              </a:spcBef>
              <a:spcAft>
                <a:spcPts val="1600"/>
              </a:spcAft>
              <a:buClr>
                <a:schemeClr val="lt2"/>
              </a:buClr>
              <a:buSzPts val="1800"/>
              <a:buFont typeface="Arial"/>
              <a:buChar char="●"/>
            </a:pPr>
            <a:r>
              <a:rPr lang="en"/>
              <a:t>JPL’s latest Mars rover will have a suite of tools for discovering a variety of scientific information. One tool that directly affects Team Hindsight’s project is a drill. The rover will drill holes into rocks on Mars so that other instruments like PIXL and SHERLOC can further analyze with finer detail the composition of the Martian surface.</a:t>
            </a:r>
          </a:p>
          <a:p>
            <a:pPr lvl="0" marR="0" rtl="0" algn="l">
              <a:lnSpc>
                <a:spcPct val="115000"/>
              </a:lnSpc>
              <a:spcBef>
                <a:spcPts val="0"/>
              </a:spcBef>
              <a:spcAft>
                <a:spcPts val="1600"/>
              </a:spcAft>
              <a:buNone/>
            </a:pPr>
            <a:r>
              <a:rPr lang="en" sz="1600"/>
              <a:t>PIXL: Planetary Instrument for X-ray Lithochemistry</a:t>
            </a:r>
          </a:p>
          <a:p>
            <a:pPr lvl="0" marR="0" rtl="0" algn="l">
              <a:lnSpc>
                <a:spcPct val="115000"/>
              </a:lnSpc>
              <a:spcBef>
                <a:spcPts val="0"/>
              </a:spcBef>
              <a:spcAft>
                <a:spcPts val="1600"/>
              </a:spcAft>
              <a:buNone/>
            </a:pPr>
            <a:r>
              <a:rPr lang="en" sz="1600"/>
              <a:t>SHERLOC: Scanning Habitable Environments with Raman &amp; </a:t>
            </a:r>
            <a:r>
              <a:rPr lang="en" sz="1600"/>
              <a:t>Luminescence</a:t>
            </a:r>
            <a:r>
              <a:rPr lang="en" sz="1600"/>
              <a:t> for Organics &amp; Chemicals</a:t>
            </a:r>
          </a:p>
        </p:txBody>
      </p:sp>
      <p:sp>
        <p:nvSpPr>
          <p:cNvPr id="70" name="Shape 7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Shape 75"/>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rtl="0">
              <a:spcBef>
                <a:spcPts val="0"/>
              </a:spcBef>
              <a:buNone/>
            </a:pPr>
            <a:r>
              <a:rPr lang="en"/>
              <a:t>Problem Statement Cont. - Mars 2020 Mission</a:t>
            </a:r>
          </a:p>
        </p:txBody>
      </p:sp>
      <p:sp>
        <p:nvSpPr>
          <p:cNvPr id="76" name="Shape 76"/>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342900" lvl="0" marL="457200" marR="0" rtl="0" algn="l">
              <a:lnSpc>
                <a:spcPct val="115000"/>
              </a:lnSpc>
              <a:spcBef>
                <a:spcPts val="0"/>
              </a:spcBef>
              <a:spcAft>
                <a:spcPts val="0"/>
              </a:spcAft>
              <a:buClr>
                <a:schemeClr val="lt2"/>
              </a:buClr>
              <a:buSzPts val="1800"/>
              <a:buFont typeface="Arial"/>
              <a:buChar char="●"/>
            </a:pPr>
            <a:r>
              <a:rPr lang="en"/>
              <a:t>However, the process of drilling into rocks creates dust in and around the hole. </a:t>
            </a:r>
          </a:p>
          <a:p>
            <a:pPr indent="-342900" lvl="0" marL="457200" marR="0" rtl="0" algn="l">
              <a:lnSpc>
                <a:spcPct val="115000"/>
              </a:lnSpc>
              <a:spcBef>
                <a:spcPts val="0"/>
              </a:spcBef>
              <a:spcAft>
                <a:spcPts val="0"/>
              </a:spcAft>
              <a:buClr>
                <a:schemeClr val="lt2"/>
              </a:buClr>
              <a:buSzPts val="1800"/>
              <a:buFont typeface="Arial"/>
              <a:buChar char="●"/>
            </a:pPr>
            <a:r>
              <a:rPr lang="en"/>
              <a:t>This dust </a:t>
            </a:r>
            <a:r>
              <a:rPr lang="en"/>
              <a:t>obscures the mineral and chemical makeup of rocks which the  scientific instruments on board the rover are trying to analyze</a:t>
            </a:r>
          </a:p>
          <a:p>
            <a:pPr indent="-342900" lvl="0" marL="457200" marR="0" rtl="0" algn="l">
              <a:lnSpc>
                <a:spcPct val="115000"/>
              </a:lnSpc>
              <a:spcBef>
                <a:spcPts val="0"/>
              </a:spcBef>
              <a:spcAft>
                <a:spcPts val="0"/>
              </a:spcAft>
              <a:buClr>
                <a:schemeClr val="lt2"/>
              </a:buClr>
              <a:buSzPts val="1800"/>
              <a:buFont typeface="Arial"/>
              <a:buChar char="●"/>
            </a:pPr>
            <a:r>
              <a:rPr lang="en"/>
              <a:t>JPL’s current solution is to blow a puff of air into the hole (via compressed gas) to blow out any dust.</a:t>
            </a:r>
          </a:p>
          <a:p>
            <a:pPr indent="-342900" lvl="0" marL="457200" marR="0" rtl="0" algn="l">
              <a:lnSpc>
                <a:spcPct val="115000"/>
              </a:lnSpc>
              <a:spcBef>
                <a:spcPts val="0"/>
              </a:spcBef>
              <a:spcAft>
                <a:spcPts val="1600"/>
              </a:spcAft>
              <a:buClr>
                <a:schemeClr val="lt2"/>
              </a:buClr>
              <a:buSzPts val="1800"/>
              <a:buFont typeface="Arial"/>
              <a:buChar char="●"/>
            </a:pPr>
            <a:r>
              <a:rPr lang="en"/>
              <a:t>Iona needs to know how effective this gas dust removal tool is at getting the dust out of any particular hole the rover might drill.</a:t>
            </a:r>
          </a:p>
        </p:txBody>
      </p:sp>
      <p:sp>
        <p:nvSpPr>
          <p:cNvPr id="77" name="Shape 7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Shape 8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Problem Statement - What’s Wrong</a:t>
            </a:r>
          </a:p>
        </p:txBody>
      </p:sp>
      <p:sp>
        <p:nvSpPr>
          <p:cNvPr id="83" name="Shape 83"/>
          <p:cNvSpPr txBox="1"/>
          <p:nvPr>
            <p:ph idx="1" type="body"/>
          </p:nvPr>
        </p:nvSpPr>
        <p:spPr>
          <a:xfrm>
            <a:off x="311700" y="2858026"/>
            <a:ext cx="8520600" cy="2142000"/>
          </a:xfrm>
          <a:prstGeom prst="rect">
            <a:avLst/>
          </a:prstGeom>
        </p:spPr>
        <p:txBody>
          <a:bodyPr anchorCtr="0" anchor="t" bIns="91425" lIns="91425" rIns="91425" wrap="square" tIns="91425">
            <a:noAutofit/>
          </a:bodyPr>
          <a:lstStyle/>
          <a:p>
            <a:pPr indent="-342900" lvl="0" marL="457200" marR="0" rtl="0" algn="l">
              <a:lnSpc>
                <a:spcPct val="115000"/>
              </a:lnSpc>
              <a:spcBef>
                <a:spcPts val="0"/>
              </a:spcBef>
              <a:spcAft>
                <a:spcPts val="0"/>
              </a:spcAft>
              <a:buClr>
                <a:schemeClr val="lt2"/>
              </a:buClr>
              <a:buSzPts val="1800"/>
              <a:buFont typeface="Arial"/>
              <a:buChar char="●"/>
            </a:pPr>
            <a:r>
              <a:rPr lang="en"/>
              <a:t>Testing Dust Removal System</a:t>
            </a:r>
          </a:p>
          <a:p>
            <a:pPr indent="-317500" lvl="1" marL="914400" marR="0" rtl="0" algn="l">
              <a:lnSpc>
                <a:spcPct val="115000"/>
              </a:lnSpc>
              <a:spcBef>
                <a:spcPts val="0"/>
              </a:spcBef>
              <a:spcAft>
                <a:spcPts val="0"/>
              </a:spcAft>
              <a:buSzPts val="1400"/>
              <a:buChar char="○"/>
            </a:pPr>
            <a:r>
              <a:rPr lang="en"/>
              <a:t>Current Process</a:t>
            </a:r>
          </a:p>
          <a:p>
            <a:pPr indent="-317500" lvl="2" marL="1371600" marR="0" rtl="0" algn="l">
              <a:lnSpc>
                <a:spcPct val="115000"/>
              </a:lnSpc>
              <a:spcBef>
                <a:spcPts val="0"/>
              </a:spcBef>
              <a:spcAft>
                <a:spcPts val="0"/>
              </a:spcAft>
              <a:buSzPts val="1400"/>
              <a:buChar char="■"/>
            </a:pPr>
            <a:r>
              <a:rPr lang="en"/>
              <a:t>Slow process to simulate Martian </a:t>
            </a:r>
            <a:r>
              <a:rPr lang="en"/>
              <a:t>atmosphere (requires vacuum chamber)</a:t>
            </a:r>
          </a:p>
          <a:p>
            <a:pPr indent="-317500" lvl="2" marL="1371600" marR="0" rtl="0" algn="l">
              <a:lnSpc>
                <a:spcPct val="115000"/>
              </a:lnSpc>
              <a:spcBef>
                <a:spcPts val="0"/>
              </a:spcBef>
              <a:spcAft>
                <a:spcPts val="0"/>
              </a:spcAft>
              <a:buSzPts val="1400"/>
              <a:buChar char="■"/>
            </a:pPr>
            <a:r>
              <a:rPr lang="en"/>
              <a:t>Lots of Data to analyze (JPL takes measurements from many sensors for each test)</a:t>
            </a:r>
          </a:p>
          <a:p>
            <a:pPr indent="-317500" lvl="2" marL="1371600" marR="0" rtl="0" algn="l">
              <a:lnSpc>
                <a:spcPct val="115000"/>
              </a:lnSpc>
              <a:spcBef>
                <a:spcPts val="0"/>
              </a:spcBef>
              <a:spcAft>
                <a:spcPts val="0"/>
              </a:spcAft>
              <a:buSzPts val="1400"/>
              <a:buChar char="■"/>
            </a:pPr>
            <a:r>
              <a:rPr lang="en"/>
              <a:t>Inaccurate (Human error)</a:t>
            </a:r>
          </a:p>
          <a:p>
            <a:pPr indent="-317500" lvl="2" marL="1371600" marR="0" rtl="0" algn="l">
              <a:lnSpc>
                <a:spcPct val="115000"/>
              </a:lnSpc>
              <a:spcBef>
                <a:spcPts val="0"/>
              </a:spcBef>
              <a:spcAft>
                <a:spcPts val="0"/>
              </a:spcAft>
              <a:buSzPts val="1400"/>
              <a:buChar char="■"/>
            </a:pPr>
            <a:r>
              <a:rPr lang="en"/>
              <a:t>Conflicting results (Two different humans may come up with different answers)</a:t>
            </a:r>
          </a:p>
          <a:p>
            <a:pPr indent="-317500" lvl="2" marL="1371600" marR="0" rtl="0" algn="l">
              <a:lnSpc>
                <a:spcPct val="115000"/>
              </a:lnSpc>
              <a:spcBef>
                <a:spcPts val="0"/>
              </a:spcBef>
              <a:spcAft>
                <a:spcPts val="1600"/>
              </a:spcAft>
              <a:buSzPts val="1400"/>
              <a:buChar char="■"/>
            </a:pPr>
            <a:r>
              <a:rPr lang="en"/>
              <a:t>Tests can be invalidated (removing the test slab from vacuum chamber may disturb dust)</a:t>
            </a:r>
          </a:p>
        </p:txBody>
      </p:sp>
      <p:sp>
        <p:nvSpPr>
          <p:cNvPr id="84" name="Shape 8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
        <p:nvSpPr>
          <p:cNvPr id="85" name="Shape 85"/>
          <p:cNvSpPr txBox="1"/>
          <p:nvPr/>
        </p:nvSpPr>
        <p:spPr>
          <a:xfrm>
            <a:off x="656425" y="2587025"/>
            <a:ext cx="4917300" cy="393600"/>
          </a:xfrm>
          <a:prstGeom prst="rect">
            <a:avLst/>
          </a:prstGeom>
          <a:noFill/>
          <a:ln>
            <a:noFill/>
          </a:ln>
        </p:spPr>
        <p:txBody>
          <a:bodyPr anchorCtr="0" anchor="t" bIns="91425" lIns="91425" rIns="91425" wrap="square" tIns="91425">
            <a:noAutofit/>
          </a:bodyPr>
          <a:lstStyle/>
          <a:p>
            <a:pPr lvl="0">
              <a:spcBef>
                <a:spcPts val="0"/>
              </a:spcBef>
              <a:buNone/>
            </a:pPr>
            <a:r>
              <a:rPr i="1" lang="en" sz="1100">
                <a:solidFill>
                  <a:srgbClr val="999999"/>
                </a:solidFill>
              </a:rPr>
              <a:t>Fig 1. Diagram of JPL’s original process for gathering data</a:t>
            </a:r>
          </a:p>
        </p:txBody>
      </p:sp>
      <p:pic>
        <p:nvPicPr>
          <p:cNvPr id="86" name="Shape 86"/>
          <p:cNvPicPr preferRelativeResize="0"/>
          <p:nvPr/>
        </p:nvPicPr>
        <p:blipFill>
          <a:blip r:embed="rId3">
            <a:alphaModFix/>
          </a:blip>
          <a:stretch>
            <a:fillRect/>
          </a:stretch>
        </p:blipFill>
        <p:spPr>
          <a:xfrm>
            <a:off x="624925" y="1017725"/>
            <a:ext cx="7894147" cy="1619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Shape 91"/>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Solution Overview</a:t>
            </a:r>
          </a:p>
        </p:txBody>
      </p:sp>
      <p:sp>
        <p:nvSpPr>
          <p:cNvPr id="92" name="Shape 9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
        <p:nvSpPr>
          <p:cNvPr id="93" name="Shape 93"/>
          <p:cNvSpPr txBox="1"/>
          <p:nvPr>
            <p:ph idx="1" type="body"/>
          </p:nvPr>
        </p:nvSpPr>
        <p:spPr>
          <a:xfrm>
            <a:off x="311700" y="1017725"/>
            <a:ext cx="8520600" cy="3645600"/>
          </a:xfrm>
          <a:prstGeom prst="rect">
            <a:avLst/>
          </a:prstGeom>
        </p:spPr>
        <p:txBody>
          <a:bodyPr anchorCtr="0" anchor="t" bIns="91425" lIns="91425" rIns="91425" wrap="square" tIns="91425">
            <a:noAutofit/>
          </a:bodyPr>
          <a:lstStyle/>
          <a:p>
            <a:pPr indent="-342900" lvl="0" marL="457200" marR="0" rtl="0" algn="l">
              <a:lnSpc>
                <a:spcPct val="115000"/>
              </a:lnSpc>
              <a:spcBef>
                <a:spcPts val="0"/>
              </a:spcBef>
              <a:spcAft>
                <a:spcPts val="0"/>
              </a:spcAft>
              <a:buSzPts val="1800"/>
              <a:buChar char="●"/>
            </a:pPr>
            <a:r>
              <a:rPr lang="en"/>
              <a:t>Image Processing Pipeline</a:t>
            </a:r>
          </a:p>
          <a:p>
            <a:pPr indent="-317500" lvl="1" marL="914400" marR="0" rtl="0" algn="l">
              <a:lnSpc>
                <a:spcPct val="115000"/>
              </a:lnSpc>
              <a:spcBef>
                <a:spcPts val="0"/>
              </a:spcBef>
              <a:spcAft>
                <a:spcPts val="0"/>
              </a:spcAft>
              <a:buSzPts val="1400"/>
              <a:buChar char="○"/>
            </a:pPr>
            <a:r>
              <a:rPr lang="en"/>
              <a:t>Takes in a pair or pairs of images (before and after images of an abrasion)</a:t>
            </a:r>
          </a:p>
          <a:p>
            <a:pPr indent="-317500" lvl="1" marL="914400" marR="0" rtl="0" algn="l">
              <a:lnSpc>
                <a:spcPct val="115000"/>
              </a:lnSpc>
              <a:spcBef>
                <a:spcPts val="0"/>
              </a:spcBef>
              <a:spcAft>
                <a:spcPts val="0"/>
              </a:spcAft>
              <a:buSzPts val="1400"/>
              <a:buChar char="○"/>
            </a:pPr>
            <a:r>
              <a:rPr lang="en"/>
              <a:t>Apply user/programmer defined algorithms to all pairs of images automatically</a:t>
            </a:r>
          </a:p>
          <a:p>
            <a:pPr indent="-317500" lvl="2" marL="1371600" marR="0" rtl="0" algn="l">
              <a:lnSpc>
                <a:spcPct val="115000"/>
              </a:lnSpc>
              <a:spcBef>
                <a:spcPts val="0"/>
              </a:spcBef>
              <a:spcAft>
                <a:spcPts val="0"/>
              </a:spcAft>
              <a:buSzPts val="1400"/>
              <a:buChar char="■"/>
            </a:pPr>
            <a:r>
              <a:rPr lang="en"/>
              <a:t>Same algorithms result in a consistent analysis</a:t>
            </a:r>
          </a:p>
          <a:p>
            <a:pPr indent="-317500" lvl="1" marL="914400" marR="0" rtl="0" algn="l">
              <a:lnSpc>
                <a:spcPct val="115000"/>
              </a:lnSpc>
              <a:spcBef>
                <a:spcPts val="0"/>
              </a:spcBef>
              <a:spcAft>
                <a:spcPts val="0"/>
              </a:spcAft>
              <a:buSzPts val="1400"/>
              <a:buChar char="○"/>
            </a:pPr>
            <a:r>
              <a:rPr lang="en"/>
              <a:t>Output regionally defined image and associated data</a:t>
            </a:r>
          </a:p>
          <a:p>
            <a:pPr indent="-317500" lvl="2" marL="1371600" marR="0" rtl="0" algn="l">
              <a:lnSpc>
                <a:spcPct val="115000"/>
              </a:lnSpc>
              <a:spcBef>
                <a:spcPts val="0"/>
              </a:spcBef>
              <a:spcAft>
                <a:spcPts val="0"/>
              </a:spcAft>
              <a:buSzPts val="1400"/>
              <a:buChar char="■"/>
            </a:pPr>
            <a:r>
              <a:rPr lang="en"/>
              <a:t>Output Image </a:t>
            </a:r>
          </a:p>
          <a:p>
            <a:pPr indent="-317500" lvl="3" marL="1828800" marR="0" rtl="0" algn="l">
              <a:lnSpc>
                <a:spcPct val="115000"/>
              </a:lnSpc>
              <a:spcBef>
                <a:spcPts val="0"/>
              </a:spcBef>
              <a:spcAft>
                <a:spcPts val="0"/>
              </a:spcAft>
              <a:buSzPts val="1400"/>
              <a:buChar char="●"/>
            </a:pPr>
            <a:r>
              <a:rPr lang="en"/>
              <a:t>Clearly defines dust coverage</a:t>
            </a:r>
          </a:p>
          <a:p>
            <a:pPr indent="-317500" lvl="2" marL="1371600" marR="0" rtl="0" algn="l">
              <a:lnSpc>
                <a:spcPct val="115000"/>
              </a:lnSpc>
              <a:spcBef>
                <a:spcPts val="0"/>
              </a:spcBef>
              <a:spcAft>
                <a:spcPts val="0"/>
              </a:spcAft>
              <a:buSzPts val="1400"/>
              <a:buChar char="■"/>
            </a:pPr>
            <a:r>
              <a:rPr lang="en"/>
              <a:t>Associated Data</a:t>
            </a:r>
          </a:p>
          <a:p>
            <a:pPr indent="-317500" lvl="3" marL="1828800" marR="0" rtl="0" algn="l">
              <a:lnSpc>
                <a:spcPct val="115000"/>
              </a:lnSpc>
              <a:spcBef>
                <a:spcPts val="0"/>
              </a:spcBef>
              <a:spcAft>
                <a:spcPts val="1600"/>
              </a:spcAft>
              <a:buSzPts val="1400"/>
              <a:buChar char="●"/>
            </a:pPr>
            <a:r>
              <a:rPr lang="en"/>
              <a:t>Hard percentages for each region</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Shape 9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
        <p:nvSpPr>
          <p:cNvPr id="99" name="Shape 99"/>
          <p:cNvSpPr txBox="1"/>
          <p:nvPr/>
        </p:nvSpPr>
        <p:spPr>
          <a:xfrm>
            <a:off x="152400" y="2212100"/>
            <a:ext cx="4917300" cy="301200"/>
          </a:xfrm>
          <a:prstGeom prst="rect">
            <a:avLst/>
          </a:prstGeom>
          <a:noFill/>
          <a:ln>
            <a:noFill/>
          </a:ln>
        </p:spPr>
        <p:txBody>
          <a:bodyPr anchorCtr="0" anchor="t" bIns="91425" lIns="91425" rIns="91425" wrap="square" tIns="91425">
            <a:noAutofit/>
          </a:bodyPr>
          <a:lstStyle/>
          <a:p>
            <a:pPr lvl="0" rtl="0">
              <a:spcBef>
                <a:spcPts val="0"/>
              </a:spcBef>
              <a:buNone/>
            </a:pPr>
            <a:r>
              <a:rPr i="1" lang="en" sz="1100">
                <a:solidFill>
                  <a:srgbClr val="999999"/>
                </a:solidFill>
              </a:rPr>
              <a:t>Fig 2. Diagram of the new process with our solution</a:t>
            </a:r>
          </a:p>
        </p:txBody>
      </p:sp>
      <p:sp>
        <p:nvSpPr>
          <p:cNvPr id="100" name="Shape 100"/>
          <p:cNvSpPr txBox="1"/>
          <p:nvPr/>
        </p:nvSpPr>
        <p:spPr>
          <a:xfrm>
            <a:off x="152400" y="4552900"/>
            <a:ext cx="4917300" cy="250500"/>
          </a:xfrm>
          <a:prstGeom prst="rect">
            <a:avLst/>
          </a:prstGeom>
          <a:noFill/>
          <a:ln>
            <a:noFill/>
          </a:ln>
        </p:spPr>
        <p:txBody>
          <a:bodyPr anchorCtr="0" anchor="t" bIns="91425" lIns="91425" rIns="91425" wrap="square" tIns="91425">
            <a:noAutofit/>
          </a:bodyPr>
          <a:lstStyle/>
          <a:p>
            <a:pPr lvl="0" rtl="0">
              <a:spcBef>
                <a:spcPts val="0"/>
              </a:spcBef>
              <a:buNone/>
            </a:pPr>
            <a:r>
              <a:rPr i="1" lang="en" sz="1100">
                <a:solidFill>
                  <a:srgbClr val="999999"/>
                </a:solidFill>
              </a:rPr>
              <a:t>Fig 3. Diagram of JPL’s original process for gathering data</a:t>
            </a:r>
          </a:p>
        </p:txBody>
      </p:sp>
      <p:pic>
        <p:nvPicPr>
          <p:cNvPr id="101" name="Shape 101"/>
          <p:cNvPicPr preferRelativeResize="0"/>
          <p:nvPr/>
        </p:nvPicPr>
        <p:blipFill>
          <a:blip r:embed="rId3">
            <a:alphaModFix/>
          </a:blip>
          <a:stretch>
            <a:fillRect/>
          </a:stretch>
        </p:blipFill>
        <p:spPr>
          <a:xfrm>
            <a:off x="95150" y="431250"/>
            <a:ext cx="8953712" cy="1780850"/>
          </a:xfrm>
          <a:prstGeom prst="rect">
            <a:avLst/>
          </a:prstGeom>
          <a:noFill/>
          <a:ln>
            <a:noFill/>
          </a:ln>
        </p:spPr>
      </p:pic>
      <p:pic>
        <p:nvPicPr>
          <p:cNvPr id="102" name="Shape 102"/>
          <p:cNvPicPr preferRelativeResize="0"/>
          <p:nvPr/>
        </p:nvPicPr>
        <p:blipFill>
          <a:blip r:embed="rId4">
            <a:alphaModFix/>
          </a:blip>
          <a:stretch>
            <a:fillRect/>
          </a:stretch>
        </p:blipFill>
        <p:spPr>
          <a:xfrm>
            <a:off x="95150" y="2716025"/>
            <a:ext cx="8953701" cy="183686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Shape 107"/>
          <p:cNvSpPr txBox="1"/>
          <p:nvPr>
            <p:ph type="title"/>
          </p:nvPr>
        </p:nvSpPr>
        <p:spPr>
          <a:xfrm>
            <a:off x="311700" y="441125"/>
            <a:ext cx="8520600" cy="572700"/>
          </a:xfrm>
          <a:prstGeom prst="rect">
            <a:avLst/>
          </a:prstGeom>
        </p:spPr>
        <p:txBody>
          <a:bodyPr anchorCtr="0" anchor="t" bIns="91425" lIns="91425" rIns="91425" wrap="square" tIns="91425">
            <a:noAutofit/>
          </a:bodyPr>
          <a:lstStyle/>
          <a:p>
            <a:pPr lvl="0">
              <a:spcBef>
                <a:spcPts val="0"/>
              </a:spcBef>
              <a:buNone/>
            </a:pPr>
            <a:r>
              <a:rPr lang="en"/>
              <a:t>Key Requirements - Functional</a:t>
            </a:r>
          </a:p>
        </p:txBody>
      </p:sp>
      <p:sp>
        <p:nvSpPr>
          <p:cNvPr id="108" name="Shape 108"/>
          <p:cNvSpPr txBox="1"/>
          <p:nvPr>
            <p:ph idx="1" type="body"/>
          </p:nvPr>
        </p:nvSpPr>
        <p:spPr>
          <a:xfrm>
            <a:off x="311700" y="1013825"/>
            <a:ext cx="8160600" cy="4043100"/>
          </a:xfrm>
          <a:prstGeom prst="rect">
            <a:avLst/>
          </a:prstGeom>
        </p:spPr>
        <p:txBody>
          <a:bodyPr anchorCtr="0" anchor="t" bIns="91425" lIns="91425" rIns="91425" wrap="square" tIns="91425">
            <a:noAutofit/>
          </a:bodyPr>
          <a:lstStyle/>
          <a:p>
            <a:pPr indent="-342900" lvl="0" marL="457200" marR="0" rtl="0" algn="l">
              <a:lnSpc>
                <a:spcPct val="115000"/>
              </a:lnSpc>
              <a:spcBef>
                <a:spcPts val="0"/>
              </a:spcBef>
              <a:spcAft>
                <a:spcPts val="0"/>
              </a:spcAft>
              <a:buSzPts val="1800"/>
              <a:buChar char="●"/>
            </a:pPr>
            <a:r>
              <a:rPr lang="en"/>
              <a:t>Han</a:t>
            </a:r>
            <a:r>
              <a:rPr lang="en"/>
              <a:t>dle Batches of images </a:t>
            </a:r>
          </a:p>
          <a:p>
            <a:pPr indent="-317500" lvl="1" marL="914400" marR="0" rtl="0" algn="l">
              <a:lnSpc>
                <a:spcPct val="115000"/>
              </a:lnSpc>
              <a:spcBef>
                <a:spcPts val="0"/>
              </a:spcBef>
              <a:spcAft>
                <a:spcPts val="0"/>
              </a:spcAft>
              <a:buSzPts val="1400"/>
              <a:buChar char="○"/>
            </a:pPr>
            <a:r>
              <a:rPr lang="en"/>
              <a:t>Select folder of images and run through program</a:t>
            </a:r>
          </a:p>
          <a:p>
            <a:pPr indent="-342900" lvl="0" marL="457200" marR="0" rtl="0" algn="l">
              <a:lnSpc>
                <a:spcPct val="115000"/>
              </a:lnSpc>
              <a:spcBef>
                <a:spcPts val="0"/>
              </a:spcBef>
              <a:spcAft>
                <a:spcPts val="0"/>
              </a:spcAft>
              <a:buSzPts val="1800"/>
              <a:buChar char="●"/>
            </a:pPr>
            <a:r>
              <a:rPr lang="en"/>
              <a:t>Analyze image(s) for dust</a:t>
            </a:r>
          </a:p>
          <a:p>
            <a:pPr indent="-342900" lvl="0" marL="457200" marR="0" rtl="0" algn="l">
              <a:lnSpc>
                <a:spcPct val="115000"/>
              </a:lnSpc>
              <a:spcBef>
                <a:spcPts val="0"/>
              </a:spcBef>
              <a:spcAft>
                <a:spcPts val="0"/>
              </a:spcAft>
              <a:buSzPts val="1800"/>
              <a:buChar char="●"/>
            </a:pPr>
            <a:r>
              <a:rPr lang="en"/>
              <a:t>Mark areas of dust coverage </a:t>
            </a:r>
          </a:p>
          <a:p>
            <a:pPr indent="-317500" lvl="1" marL="914400" marR="0" rtl="0" algn="l">
              <a:lnSpc>
                <a:spcPct val="115000"/>
              </a:lnSpc>
              <a:spcBef>
                <a:spcPts val="0"/>
              </a:spcBef>
              <a:spcAft>
                <a:spcPts val="0"/>
              </a:spcAft>
              <a:buSzPts val="1400"/>
              <a:buChar char="○"/>
            </a:pPr>
            <a:r>
              <a:rPr lang="en"/>
              <a:t>Green </a:t>
            </a:r>
          </a:p>
          <a:p>
            <a:pPr indent="-317500" lvl="1" marL="914400" marR="0" rtl="0" algn="l">
              <a:lnSpc>
                <a:spcPct val="115000"/>
              </a:lnSpc>
              <a:spcBef>
                <a:spcPts val="0"/>
              </a:spcBef>
              <a:spcAft>
                <a:spcPts val="0"/>
              </a:spcAft>
              <a:buSzPts val="1400"/>
              <a:buChar char="○"/>
            </a:pPr>
            <a:r>
              <a:rPr lang="en"/>
              <a:t>Yellow </a:t>
            </a:r>
          </a:p>
          <a:p>
            <a:pPr indent="-317500" lvl="1" marL="914400" marR="0" rtl="0" algn="l">
              <a:lnSpc>
                <a:spcPct val="115000"/>
              </a:lnSpc>
              <a:spcBef>
                <a:spcPts val="0"/>
              </a:spcBef>
              <a:spcAft>
                <a:spcPts val="0"/>
              </a:spcAft>
              <a:buSzPts val="1400"/>
              <a:buChar char="○"/>
            </a:pPr>
            <a:r>
              <a:rPr lang="en"/>
              <a:t>Red 	</a:t>
            </a:r>
          </a:p>
          <a:p>
            <a:pPr indent="-342900" lvl="0" marL="457200" rtl="0">
              <a:spcBef>
                <a:spcPts val="0"/>
              </a:spcBef>
              <a:buSzPts val="1800"/>
              <a:buChar char="●"/>
            </a:pPr>
            <a:r>
              <a:rPr lang="en"/>
              <a:t>Allow user to adjust parameters.</a:t>
            </a:r>
          </a:p>
          <a:p>
            <a:pPr indent="0" lvl="0" marL="457200" marR="0" rtl="0" algn="l">
              <a:lnSpc>
                <a:spcPct val="115000"/>
              </a:lnSpc>
              <a:spcBef>
                <a:spcPts val="0"/>
              </a:spcBef>
              <a:spcAft>
                <a:spcPts val="1600"/>
              </a:spcAft>
              <a:buNone/>
            </a:pPr>
            <a:r>
              <a:rPr lang="en"/>
              <a:t>Figure 4 took 30-40 minutes to hand make </a:t>
            </a:r>
          </a:p>
        </p:txBody>
      </p:sp>
      <p:pic>
        <p:nvPicPr>
          <p:cNvPr descr="abrasion014_after2.png" id="109" name="Shape 109"/>
          <p:cNvPicPr preferRelativeResize="0"/>
          <p:nvPr/>
        </p:nvPicPr>
        <p:blipFill rotWithShape="1">
          <a:blip r:embed="rId3">
            <a:alphaModFix/>
          </a:blip>
          <a:srcRect b="3823" l="19871" r="0" t="28019"/>
          <a:stretch/>
        </p:blipFill>
        <p:spPr>
          <a:xfrm>
            <a:off x="5408825" y="2884400"/>
            <a:ext cx="3063599" cy="1959777"/>
          </a:xfrm>
          <a:prstGeom prst="rect">
            <a:avLst/>
          </a:prstGeom>
          <a:noFill/>
          <a:ln>
            <a:noFill/>
          </a:ln>
        </p:spPr>
      </p:pic>
      <p:sp>
        <p:nvSpPr>
          <p:cNvPr id="110" name="Shape 11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
        <p:nvSpPr>
          <p:cNvPr id="111" name="Shape 111"/>
          <p:cNvSpPr txBox="1"/>
          <p:nvPr/>
        </p:nvSpPr>
        <p:spPr>
          <a:xfrm>
            <a:off x="5408850" y="4749900"/>
            <a:ext cx="3063600" cy="393600"/>
          </a:xfrm>
          <a:prstGeom prst="rect">
            <a:avLst/>
          </a:prstGeom>
          <a:noFill/>
          <a:ln>
            <a:noFill/>
          </a:ln>
        </p:spPr>
        <p:txBody>
          <a:bodyPr anchorCtr="0" anchor="t" bIns="91425" lIns="91425" rIns="91425" wrap="square" tIns="91425">
            <a:noAutofit/>
          </a:bodyPr>
          <a:lstStyle/>
          <a:p>
            <a:pPr lvl="0" rtl="0">
              <a:spcBef>
                <a:spcPts val="0"/>
              </a:spcBef>
              <a:buNone/>
            </a:pPr>
            <a:r>
              <a:rPr lang="en" sz="1100">
                <a:solidFill>
                  <a:srgbClr val="999999"/>
                </a:solidFill>
              </a:rPr>
              <a:t>Fig 4. Example abrasion analysis</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Shape 116"/>
          <p:cNvSpPr txBox="1"/>
          <p:nvPr/>
        </p:nvSpPr>
        <p:spPr>
          <a:xfrm>
            <a:off x="311700" y="4453200"/>
            <a:ext cx="8520600" cy="6903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spcAft>
                <a:spcPts val="1600"/>
              </a:spcAft>
              <a:buClr>
                <a:schemeClr val="lt2"/>
              </a:buClr>
              <a:buSzPts val="1800"/>
              <a:buChar char="●"/>
            </a:pPr>
            <a:r>
              <a:rPr lang="en" sz="1800">
                <a:solidFill>
                  <a:schemeClr val="lt2"/>
                </a:solidFill>
              </a:rPr>
              <a:t>Should take no longer than a minute per image pair</a:t>
            </a:r>
          </a:p>
        </p:txBody>
      </p:sp>
      <p:sp>
        <p:nvSpPr>
          <p:cNvPr id="117" name="Shape 117"/>
          <p:cNvSpPr txBox="1"/>
          <p:nvPr>
            <p:ph idx="1" type="body"/>
          </p:nvPr>
        </p:nvSpPr>
        <p:spPr>
          <a:xfrm>
            <a:off x="311700" y="949500"/>
            <a:ext cx="8520600" cy="1560900"/>
          </a:xfrm>
          <a:prstGeom prst="rect">
            <a:avLst/>
          </a:prstGeom>
        </p:spPr>
        <p:txBody>
          <a:bodyPr anchorCtr="0" anchor="t" bIns="91425" lIns="91425" rIns="91425" wrap="square" tIns="91425">
            <a:noAutofit/>
          </a:bodyPr>
          <a:lstStyle/>
          <a:p>
            <a:pPr indent="-342900" lvl="0" marL="457200" rtl="0">
              <a:spcBef>
                <a:spcPts val="0"/>
              </a:spcBef>
              <a:spcAft>
                <a:spcPts val="0"/>
              </a:spcAft>
              <a:buSzPts val="1800"/>
              <a:buChar char="●"/>
            </a:pPr>
            <a:r>
              <a:rPr lang="en"/>
              <a:t>Display percentage of areas cleared</a:t>
            </a:r>
          </a:p>
          <a:p>
            <a:pPr indent="-317500" lvl="1" marL="914400" rtl="0">
              <a:spcBef>
                <a:spcPts val="0"/>
              </a:spcBef>
              <a:spcAft>
                <a:spcPts val="0"/>
              </a:spcAft>
              <a:buSzPts val="1400"/>
              <a:buChar char="○"/>
            </a:pPr>
            <a:r>
              <a:rPr lang="en"/>
              <a:t>Green = 70%-100% area of abrasion free of dust</a:t>
            </a:r>
          </a:p>
          <a:p>
            <a:pPr indent="-317500" lvl="1" marL="914400" rtl="0">
              <a:spcBef>
                <a:spcPts val="0"/>
              </a:spcBef>
              <a:spcAft>
                <a:spcPts val="0"/>
              </a:spcAft>
              <a:buSzPts val="1400"/>
              <a:buChar char="○"/>
            </a:pPr>
            <a:r>
              <a:rPr lang="en"/>
              <a:t>Yellow = 40%-69% area of abrasion free of dust</a:t>
            </a:r>
          </a:p>
          <a:p>
            <a:pPr indent="-317500" lvl="1" marL="914400" rtl="0">
              <a:spcBef>
                <a:spcPts val="0"/>
              </a:spcBef>
              <a:spcAft>
                <a:spcPts val="0"/>
              </a:spcAft>
              <a:buSzPts val="1400"/>
              <a:buChar char="○"/>
            </a:pPr>
            <a:r>
              <a:rPr lang="en" sz="1400"/>
              <a:t>Red 	= 0%-39% </a:t>
            </a:r>
          </a:p>
          <a:p>
            <a:pPr indent="-342900" lvl="0" marL="457200" rtl="0">
              <a:spcBef>
                <a:spcPts val="0"/>
              </a:spcBef>
              <a:buSzPts val="1800"/>
              <a:buChar char="●"/>
            </a:pPr>
            <a:r>
              <a:rPr lang="en"/>
              <a:t>Display before air blast, after air blast, and analyzed images in a GUI</a:t>
            </a:r>
          </a:p>
        </p:txBody>
      </p:sp>
      <p:sp>
        <p:nvSpPr>
          <p:cNvPr id="118" name="Shape 118"/>
          <p:cNvSpPr/>
          <p:nvPr/>
        </p:nvSpPr>
        <p:spPr>
          <a:xfrm>
            <a:off x="1827300" y="2663400"/>
            <a:ext cx="5489400" cy="1730100"/>
          </a:xfrm>
          <a:prstGeom prst="roundRect">
            <a:avLst>
              <a:gd fmla="val 22321" name="adj"/>
            </a:avLst>
          </a:prstGeom>
          <a:solidFill>
            <a:srgbClr val="CCCCCC"/>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19" name="Shape 119"/>
          <p:cNvSpPr txBox="1"/>
          <p:nvPr>
            <p:ph type="title"/>
          </p:nvPr>
        </p:nvSpPr>
        <p:spPr>
          <a:xfrm>
            <a:off x="311700" y="444000"/>
            <a:ext cx="8520600" cy="505500"/>
          </a:xfrm>
          <a:prstGeom prst="rect">
            <a:avLst/>
          </a:prstGeom>
        </p:spPr>
        <p:txBody>
          <a:bodyPr anchorCtr="0" anchor="t" bIns="91425" lIns="91425" rIns="91425" wrap="square" tIns="91425">
            <a:noAutofit/>
          </a:bodyPr>
          <a:lstStyle/>
          <a:p>
            <a:pPr lvl="0" rtl="0">
              <a:spcBef>
                <a:spcPts val="0"/>
              </a:spcBef>
              <a:buNone/>
            </a:pPr>
            <a:r>
              <a:rPr lang="en"/>
              <a:t>Key Requirements - Non-Functional</a:t>
            </a:r>
          </a:p>
        </p:txBody>
      </p:sp>
      <p:sp>
        <p:nvSpPr>
          <p:cNvPr id="120" name="Shape 120"/>
          <p:cNvSpPr txBox="1"/>
          <p:nvPr>
            <p:ph idx="12" type="sldNum"/>
          </p:nvPr>
        </p:nvSpPr>
        <p:spPr>
          <a:xfrm>
            <a:off x="8378033" y="460606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
        <p:nvSpPr>
          <p:cNvPr id="121" name="Shape 121"/>
          <p:cNvSpPr txBox="1"/>
          <p:nvPr/>
        </p:nvSpPr>
        <p:spPr>
          <a:xfrm>
            <a:off x="2336366" y="2615787"/>
            <a:ext cx="1214100" cy="260100"/>
          </a:xfrm>
          <a:prstGeom prst="rect">
            <a:avLst/>
          </a:prstGeom>
          <a:noFill/>
          <a:ln>
            <a:noFill/>
          </a:ln>
        </p:spPr>
        <p:txBody>
          <a:bodyPr anchorCtr="0" anchor="t" bIns="91425" lIns="91425" rIns="91425" wrap="square" tIns="91425">
            <a:noAutofit/>
          </a:bodyPr>
          <a:lstStyle/>
          <a:p>
            <a:pPr lvl="0" algn="ctr">
              <a:spcBef>
                <a:spcPts val="0"/>
              </a:spcBef>
              <a:buNone/>
            </a:pPr>
            <a:r>
              <a:rPr b="1" lang="en" sz="1200"/>
              <a:t>BEFORE</a:t>
            </a:r>
          </a:p>
        </p:txBody>
      </p:sp>
      <p:sp>
        <p:nvSpPr>
          <p:cNvPr id="122" name="Shape 122"/>
          <p:cNvSpPr txBox="1"/>
          <p:nvPr/>
        </p:nvSpPr>
        <p:spPr>
          <a:xfrm>
            <a:off x="3964952" y="2615787"/>
            <a:ext cx="1214100" cy="260100"/>
          </a:xfrm>
          <a:prstGeom prst="rect">
            <a:avLst/>
          </a:prstGeom>
          <a:noFill/>
          <a:ln>
            <a:noFill/>
          </a:ln>
        </p:spPr>
        <p:txBody>
          <a:bodyPr anchorCtr="0" anchor="t" bIns="91425" lIns="91425" rIns="91425" wrap="square" tIns="91425">
            <a:noAutofit/>
          </a:bodyPr>
          <a:lstStyle/>
          <a:p>
            <a:pPr lvl="0" rtl="0" algn="ctr">
              <a:spcBef>
                <a:spcPts val="0"/>
              </a:spcBef>
              <a:buNone/>
            </a:pPr>
            <a:r>
              <a:rPr b="1" lang="en" sz="1200"/>
              <a:t>AFTER</a:t>
            </a:r>
          </a:p>
        </p:txBody>
      </p:sp>
      <p:sp>
        <p:nvSpPr>
          <p:cNvPr id="123" name="Shape 123"/>
          <p:cNvSpPr txBox="1"/>
          <p:nvPr/>
        </p:nvSpPr>
        <p:spPr>
          <a:xfrm>
            <a:off x="5670976" y="2615805"/>
            <a:ext cx="1214100" cy="260100"/>
          </a:xfrm>
          <a:prstGeom prst="rect">
            <a:avLst/>
          </a:prstGeom>
          <a:noFill/>
          <a:ln>
            <a:noFill/>
          </a:ln>
        </p:spPr>
        <p:txBody>
          <a:bodyPr anchorCtr="0" anchor="t" bIns="91425" lIns="91425" rIns="91425" wrap="square" tIns="91425">
            <a:noAutofit/>
          </a:bodyPr>
          <a:lstStyle/>
          <a:p>
            <a:pPr lvl="0" rtl="0" algn="ctr">
              <a:spcBef>
                <a:spcPts val="0"/>
              </a:spcBef>
              <a:buNone/>
            </a:pPr>
            <a:r>
              <a:rPr b="1" lang="en" sz="1200"/>
              <a:t>ANALYZED</a:t>
            </a:r>
          </a:p>
        </p:txBody>
      </p:sp>
      <p:pic>
        <p:nvPicPr>
          <p:cNvPr id="124" name="Shape 124"/>
          <p:cNvPicPr preferRelativeResize="0"/>
          <p:nvPr/>
        </p:nvPicPr>
        <p:blipFill rotWithShape="1">
          <a:blip r:embed="rId3">
            <a:alphaModFix/>
          </a:blip>
          <a:srcRect b="5676" l="20006" r="31911" t="9469"/>
          <a:stretch/>
        </p:blipFill>
        <p:spPr>
          <a:xfrm rot="5400000">
            <a:off x="5609411" y="2857000"/>
            <a:ext cx="1337226" cy="1572951"/>
          </a:xfrm>
          <a:prstGeom prst="rect">
            <a:avLst/>
          </a:prstGeom>
          <a:noFill/>
          <a:ln>
            <a:noFill/>
          </a:ln>
        </p:spPr>
      </p:pic>
      <p:pic>
        <p:nvPicPr>
          <p:cNvPr id="125" name="Shape 125"/>
          <p:cNvPicPr preferRelativeResize="0"/>
          <p:nvPr/>
        </p:nvPicPr>
        <p:blipFill rotWithShape="1">
          <a:blip r:embed="rId4">
            <a:alphaModFix/>
          </a:blip>
          <a:srcRect b="23757" l="23758" r="23758" t="23762"/>
          <a:stretch/>
        </p:blipFill>
        <p:spPr>
          <a:xfrm>
            <a:off x="3788812" y="2967187"/>
            <a:ext cx="1617126" cy="1352572"/>
          </a:xfrm>
          <a:prstGeom prst="rect">
            <a:avLst/>
          </a:prstGeom>
          <a:noFill/>
          <a:ln>
            <a:noFill/>
          </a:ln>
        </p:spPr>
      </p:pic>
      <p:pic>
        <p:nvPicPr>
          <p:cNvPr id="126" name="Shape 126"/>
          <p:cNvPicPr preferRelativeResize="0"/>
          <p:nvPr/>
        </p:nvPicPr>
        <p:blipFill rotWithShape="1">
          <a:blip r:embed="rId5">
            <a:alphaModFix/>
          </a:blip>
          <a:srcRect b="20043" l="20043" r="20037" t="20037"/>
          <a:stretch/>
        </p:blipFill>
        <p:spPr>
          <a:xfrm>
            <a:off x="2086075" y="2958475"/>
            <a:ext cx="1617126" cy="1352542"/>
          </a:xfrm>
          <a:prstGeom prst="rect">
            <a:avLst/>
          </a:prstGeom>
          <a:noFill/>
          <a:ln>
            <a:noFill/>
          </a:ln>
        </p:spPr>
      </p:pic>
      <p:sp>
        <p:nvSpPr>
          <p:cNvPr id="127" name="Shape 127"/>
          <p:cNvSpPr txBox="1"/>
          <p:nvPr/>
        </p:nvSpPr>
        <p:spPr>
          <a:xfrm>
            <a:off x="1827300" y="4303375"/>
            <a:ext cx="5489400" cy="302700"/>
          </a:xfrm>
          <a:prstGeom prst="rect">
            <a:avLst/>
          </a:prstGeom>
          <a:noFill/>
          <a:ln>
            <a:noFill/>
          </a:ln>
        </p:spPr>
        <p:txBody>
          <a:bodyPr anchorCtr="0" anchor="t" bIns="91425" lIns="91425" rIns="91425" wrap="square" tIns="91425">
            <a:noAutofit/>
          </a:bodyPr>
          <a:lstStyle/>
          <a:p>
            <a:pPr lvl="0" rtl="0">
              <a:spcBef>
                <a:spcPts val="0"/>
              </a:spcBef>
              <a:buNone/>
            </a:pPr>
            <a:r>
              <a:rPr i="1" lang="en" sz="1100">
                <a:solidFill>
                  <a:srgbClr val="999999"/>
                </a:solidFill>
              </a:rPr>
              <a:t>Fig 5. Examples of a before, after, and JPL analyzed image</a:t>
            </a: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